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2" r:id="rId2"/>
  </p:sldMasterIdLst>
  <p:notesMasterIdLst>
    <p:notesMasterId r:id="rId44"/>
  </p:notesMasterIdLst>
  <p:sldIdLst>
    <p:sldId id="723" r:id="rId3"/>
    <p:sldId id="724" r:id="rId4"/>
    <p:sldId id="725" r:id="rId5"/>
    <p:sldId id="771" r:id="rId6"/>
    <p:sldId id="726" r:id="rId7"/>
    <p:sldId id="770" r:id="rId8"/>
    <p:sldId id="772" r:id="rId9"/>
    <p:sldId id="773" r:id="rId10"/>
    <p:sldId id="728" r:id="rId11"/>
    <p:sldId id="688" r:id="rId12"/>
    <p:sldId id="690" r:id="rId13"/>
    <p:sldId id="768" r:id="rId14"/>
    <p:sldId id="692" r:id="rId15"/>
    <p:sldId id="694" r:id="rId16"/>
    <p:sldId id="769" r:id="rId17"/>
    <p:sldId id="695" r:id="rId18"/>
    <p:sldId id="774" r:id="rId19"/>
    <p:sldId id="775" r:id="rId20"/>
    <p:sldId id="776" r:id="rId21"/>
    <p:sldId id="777" r:id="rId22"/>
    <p:sldId id="778" r:id="rId23"/>
    <p:sldId id="779" r:id="rId24"/>
    <p:sldId id="698" r:id="rId25"/>
    <p:sldId id="780" r:id="rId26"/>
    <p:sldId id="781" r:id="rId27"/>
    <p:sldId id="782" r:id="rId28"/>
    <p:sldId id="699" r:id="rId29"/>
    <p:sldId id="783" r:id="rId30"/>
    <p:sldId id="784" r:id="rId31"/>
    <p:sldId id="785" r:id="rId32"/>
    <p:sldId id="704" r:id="rId33"/>
    <p:sldId id="786" r:id="rId34"/>
    <p:sldId id="787" r:id="rId35"/>
    <p:sldId id="788" r:id="rId36"/>
    <p:sldId id="564" r:id="rId37"/>
    <p:sldId id="789" r:id="rId38"/>
    <p:sldId id="790" r:id="rId39"/>
    <p:sldId id="791" r:id="rId40"/>
    <p:sldId id="792" r:id="rId41"/>
    <p:sldId id="793" r:id="rId42"/>
    <p:sldId id="766" r:id="rId43"/>
  </p:sldIdLst>
  <p:sldSz cx="12192000" cy="6858000"/>
  <p:notesSz cx="6858000" cy="9144000"/>
  <p:embeddedFontLst>
    <p:embeddedFont>
      <p:font typeface="微软雅黑" panose="020B0503020204020204" pitchFamily="34" charset="-122"/>
      <p:regular r:id="rId45"/>
      <p:bold r:id="rId46"/>
    </p:embeddedFont>
    <p:embeddedFont>
      <p:font typeface="华文宋体" panose="02010600040101010101" pitchFamily="2" charset="-122"/>
      <p:regular r:id="rId47"/>
    </p:embeddedFont>
    <p:embeddedFont>
      <p:font typeface="Franklin Gothic Medium" panose="020B0603020102020204" pitchFamily="34" charset="0"/>
      <p:regular r:id="rId48"/>
      <p:italic r:id="rId49"/>
    </p:embeddedFont>
    <p:embeddedFont>
      <p:font typeface="Segoe UI" panose="020B0502040204020203" pitchFamily="34" charset="0"/>
      <p:regular r:id="rId50"/>
      <p:bold r:id="rId51"/>
      <p:italic r:id="rId52"/>
      <p:boldItalic r:id="rId53"/>
    </p:embeddedFont>
    <p:embeddedFont>
      <p:font typeface="Calibri Light" panose="020F0302020204030204" pitchFamily="34" charset="0"/>
      <p:regular r:id="rId54"/>
      <p:italic r:id="rId55"/>
    </p:embeddedFont>
    <p:embeddedFont>
      <p:font typeface="隶书" panose="02010509060101010101" pitchFamily="49" charset="-122"/>
      <p:regular r:id="rId56"/>
    </p:embeddedFont>
    <p:embeddedFont>
      <p:font typeface="华文细黑" panose="02010600040101010101" pitchFamily="2" charset="-122"/>
      <p:regular r:id="rId57"/>
    </p:embeddedFont>
    <p:embeddedFont>
      <p:font typeface="Calibri" panose="020F0502020204030204" pitchFamily="34" charset="0"/>
      <p:regular r:id="rId58"/>
      <p:bold r:id="rId59"/>
      <p:italic r:id="rId60"/>
      <p:boldItalic r:id="rId61"/>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14">
          <p15:clr>
            <a:srgbClr val="A4A3A4"/>
          </p15:clr>
        </p15:guide>
        <p15:guide id="2" orient="horz" pos="3856">
          <p15:clr>
            <a:srgbClr val="A4A3A4"/>
          </p15:clr>
        </p15:guide>
        <p15:guide id="3" orient="horz" pos="2240">
          <p15:clr>
            <a:srgbClr val="A4A3A4"/>
          </p15:clr>
        </p15:guide>
        <p15:guide id="4" orient="horz" pos="2552">
          <p15:clr>
            <a:srgbClr val="A4A3A4"/>
          </p15:clr>
        </p15:guide>
        <p15:guide id="5" orient="horz" pos="848">
          <p15:clr>
            <a:srgbClr val="A4A3A4"/>
          </p15:clr>
        </p15:guide>
        <p15:guide id="6" pos="3819">
          <p15:clr>
            <a:srgbClr val="A4A3A4"/>
          </p15:clr>
        </p15:guide>
        <p15:guide id="7" pos="7061">
          <p15:clr>
            <a:srgbClr val="A4A3A4"/>
          </p15:clr>
        </p15:guide>
        <p15:guide id="8" pos="616">
          <p15:clr>
            <a:srgbClr val="A4A3A4"/>
          </p15:clr>
        </p15:guide>
        <p15:guide id="9" pos="2668">
          <p15:clr>
            <a:srgbClr val="A4A3A4"/>
          </p15:clr>
        </p15:guide>
        <p15:guide id="10" pos="483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0070C0"/>
    <a:srgbClr val="FFFCF3"/>
    <a:srgbClr val="00B0F0"/>
    <a:srgbClr val="F54F33"/>
    <a:srgbClr val="FF6600"/>
    <a:srgbClr val="FFFFFF"/>
    <a:srgbClr val="FFC000"/>
    <a:srgbClr val="00B050"/>
    <a:srgbClr val="CEDA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456" autoAdjust="0"/>
    <p:restoredTop sz="94414" autoAdjust="0"/>
  </p:normalViewPr>
  <p:slideViewPr>
    <p:cSldViewPr snapToGrid="0" showGuides="1">
      <p:cViewPr varScale="1">
        <p:scale>
          <a:sx n="74" d="100"/>
          <a:sy n="74" d="100"/>
        </p:scale>
        <p:origin x="108" y="54"/>
      </p:cViewPr>
      <p:guideLst>
        <p:guide orient="horz" pos="3314"/>
        <p:guide orient="horz" pos="3856"/>
        <p:guide orient="horz" pos="2240"/>
        <p:guide orient="horz" pos="2552"/>
        <p:guide orient="horz" pos="848"/>
        <p:guide pos="3819"/>
        <p:guide pos="7061"/>
        <p:guide pos="616"/>
        <p:guide pos="2668"/>
        <p:guide pos="4831"/>
      </p:guideLst>
    </p:cSldViewPr>
  </p:slideViewPr>
  <p:notesTextViewPr>
    <p:cViewPr>
      <p:scale>
        <a:sx n="1" d="1"/>
        <a:sy n="1" d="1"/>
      </p:scale>
      <p:origin x="0" y="0"/>
    </p:cViewPr>
  </p:notesTextViewPr>
  <p:gridSpacing cx="45000" cy="450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font" Target="fonts/font10.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font" Target="fonts/font14.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5.fntdata"/><Relationship Id="rId57" Type="http://schemas.openxmlformats.org/officeDocument/2006/relationships/font" Target="fonts/font13.fntdata"/><Relationship Id="rId61" Type="http://schemas.openxmlformats.org/officeDocument/2006/relationships/font" Target="fonts/font17.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52" Type="http://schemas.openxmlformats.org/officeDocument/2006/relationships/font" Target="fonts/font8.fntdata"/><Relationship Id="rId60" Type="http://schemas.openxmlformats.org/officeDocument/2006/relationships/font" Target="fonts/font16.fntdata"/><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4.fntdata"/><Relationship Id="rId56" Type="http://schemas.openxmlformats.org/officeDocument/2006/relationships/font" Target="fonts/font12.fntdata"/><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font" Target="fonts/font7.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2.fntdata"/><Relationship Id="rId59" Type="http://schemas.openxmlformats.org/officeDocument/2006/relationships/font" Target="fonts/font15.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0B6866-B75F-4601-A92D-3CF78BEF5518}" type="doc">
      <dgm:prSet loTypeId="urn:microsoft.com/office/officeart/2005/8/layout/cycle4" loCatId="matrix" qsTypeId="urn:microsoft.com/office/officeart/2005/8/quickstyle/3d9" qsCatId="3D" csTypeId="urn:microsoft.com/office/officeart/2005/8/colors/accent1_2" csCatId="accent1" phldr="1"/>
      <dgm:spPr/>
      <dgm:t>
        <a:bodyPr/>
        <a:lstStyle/>
        <a:p>
          <a:endParaRPr lang="zh-CN" altLang="en-US"/>
        </a:p>
      </dgm:t>
    </dgm:pt>
    <dgm:pt modelId="{33AD3081-4998-4E89-81F3-D980BD0678E7}">
      <dgm:prSet phldrT="[文本]" custT="1"/>
      <dgm:spPr/>
      <dgm:t>
        <a:bodyPr lIns="0" tIns="72000" rIns="36000" bIns="180000"/>
        <a:lstStyle/>
        <a:p>
          <a:r>
            <a:rPr lang="zh-CN" altLang="en-US" sz="1600" b="1" dirty="0" smtClean="0">
              <a:effectLst>
                <a:outerShdw blurRad="38100" dist="38100" dir="2700000" algn="tl">
                  <a:srgbClr val="000000">
                    <a:alpha val="43137"/>
                  </a:srgbClr>
                </a:outerShdw>
              </a:effectLst>
            </a:rPr>
            <a:t>市场运行情况查询分析服务</a:t>
          </a:r>
          <a:endParaRPr lang="zh-CN" altLang="en-US" sz="1600" b="1" dirty="0">
            <a:effectLst>
              <a:outerShdw blurRad="38100" dist="38100" dir="2700000" algn="tl">
                <a:srgbClr val="000000">
                  <a:alpha val="43137"/>
                </a:srgbClr>
              </a:outerShdw>
            </a:effectLst>
          </a:endParaRPr>
        </a:p>
      </dgm:t>
    </dgm:pt>
    <dgm:pt modelId="{7B32D144-CC85-4E61-A5A4-B0A4CD97942D}" type="parTrans" cxnId="{B71E8F30-3A6D-4052-A8BB-B78C88E8A0B2}">
      <dgm:prSet/>
      <dgm:spPr/>
      <dgm:t>
        <a:bodyPr/>
        <a:lstStyle/>
        <a:p>
          <a:endParaRPr lang="zh-CN" altLang="en-US"/>
        </a:p>
      </dgm:t>
    </dgm:pt>
    <dgm:pt modelId="{9BA7B196-2DB1-42E9-B900-B6DFAB593244}" type="sibTrans" cxnId="{B71E8F30-3A6D-4052-A8BB-B78C88E8A0B2}">
      <dgm:prSet/>
      <dgm:spPr/>
      <dgm:t>
        <a:bodyPr/>
        <a:lstStyle/>
        <a:p>
          <a:endParaRPr lang="zh-CN" altLang="en-US"/>
        </a:p>
      </dgm:t>
    </dgm:pt>
    <dgm:pt modelId="{9CC01860-6AB1-46CE-951A-BAE1F818BF6D}">
      <dgm:prSet phldrT="[文本]" custT="1"/>
      <dgm:spPr/>
      <dgm:t>
        <a:bodyPr/>
        <a:lstStyle/>
        <a:p>
          <a:r>
            <a:rPr lang="zh-CN" altLang="en-US" sz="1400" dirty="0" smtClean="0"/>
            <a:t>交易情况  主体情况</a:t>
          </a:r>
          <a:endParaRPr lang="zh-CN" altLang="en-US" sz="1400" dirty="0"/>
        </a:p>
      </dgm:t>
    </dgm:pt>
    <dgm:pt modelId="{B4290C9E-FC68-4D8D-9D1D-ACEC9FB94B08}" type="parTrans" cxnId="{BEAB2DC7-D1A4-4378-8FC5-A8AD9F74B764}">
      <dgm:prSet/>
      <dgm:spPr/>
      <dgm:t>
        <a:bodyPr/>
        <a:lstStyle/>
        <a:p>
          <a:endParaRPr lang="zh-CN" altLang="en-US"/>
        </a:p>
      </dgm:t>
    </dgm:pt>
    <dgm:pt modelId="{88D2131F-CFA2-4AE8-969E-76BBC6B059DD}" type="sibTrans" cxnId="{BEAB2DC7-D1A4-4378-8FC5-A8AD9F74B764}">
      <dgm:prSet/>
      <dgm:spPr/>
      <dgm:t>
        <a:bodyPr/>
        <a:lstStyle/>
        <a:p>
          <a:endParaRPr lang="zh-CN" altLang="en-US"/>
        </a:p>
      </dgm:t>
    </dgm:pt>
    <dgm:pt modelId="{13E86A52-9084-436E-8471-17A44D2E3762}">
      <dgm:prSet phldrT="[文本]" custT="1"/>
      <dgm:spPr/>
      <dgm:t>
        <a:bodyPr lIns="144000" tIns="0" rIns="108000" bIns="252000"/>
        <a:lstStyle/>
        <a:p>
          <a:r>
            <a:rPr lang="zh-CN" altLang="en-US" sz="1600" b="1" dirty="0" smtClean="0">
              <a:effectLst>
                <a:outerShdw blurRad="38100" dist="38100" dir="2700000" algn="tl">
                  <a:srgbClr val="000000">
                    <a:alpha val="43137"/>
                  </a:srgbClr>
                </a:outerShdw>
              </a:effectLst>
            </a:rPr>
            <a:t>统计信息公开服务</a:t>
          </a:r>
          <a:endParaRPr lang="zh-CN" altLang="en-US" sz="1600" b="1" dirty="0">
            <a:effectLst>
              <a:outerShdw blurRad="38100" dist="38100" dir="2700000" algn="tl">
                <a:srgbClr val="000000">
                  <a:alpha val="43137"/>
                </a:srgbClr>
              </a:outerShdw>
            </a:effectLst>
          </a:endParaRPr>
        </a:p>
      </dgm:t>
    </dgm:pt>
    <dgm:pt modelId="{7803B9B3-16C3-4EB6-B731-2D9D5853C700}" type="parTrans" cxnId="{827F56FA-4A54-48D8-AF69-7B6BA18F762B}">
      <dgm:prSet/>
      <dgm:spPr/>
      <dgm:t>
        <a:bodyPr/>
        <a:lstStyle/>
        <a:p>
          <a:endParaRPr lang="zh-CN" altLang="en-US"/>
        </a:p>
      </dgm:t>
    </dgm:pt>
    <dgm:pt modelId="{158D0BAB-CAD6-47FB-9889-BEEA4F3EF476}" type="sibTrans" cxnId="{827F56FA-4A54-48D8-AF69-7B6BA18F762B}">
      <dgm:prSet/>
      <dgm:spPr/>
      <dgm:t>
        <a:bodyPr/>
        <a:lstStyle/>
        <a:p>
          <a:endParaRPr lang="zh-CN" altLang="en-US"/>
        </a:p>
      </dgm:t>
    </dgm:pt>
    <dgm:pt modelId="{682E139F-6399-4978-89F3-5579D41CAC3C}">
      <dgm:prSet phldrT="[文本]" custT="1"/>
      <dgm:spPr/>
      <dgm:t>
        <a:bodyPr/>
        <a:lstStyle/>
        <a:p>
          <a:pPr algn="l"/>
          <a:r>
            <a:rPr lang="zh-CN" altLang="en-US" sz="1400" dirty="0" smtClean="0"/>
            <a:t>统计结果数据合规公开</a:t>
          </a:r>
          <a:endParaRPr lang="zh-CN" altLang="en-US" sz="1400" dirty="0"/>
        </a:p>
      </dgm:t>
    </dgm:pt>
    <dgm:pt modelId="{FF25D822-262B-4BA0-9FDC-A77B4D7DCFCE}" type="parTrans" cxnId="{2C36116A-CA82-4814-81EA-2DF29C43E314}">
      <dgm:prSet/>
      <dgm:spPr/>
      <dgm:t>
        <a:bodyPr/>
        <a:lstStyle/>
        <a:p>
          <a:endParaRPr lang="zh-CN" altLang="en-US"/>
        </a:p>
      </dgm:t>
    </dgm:pt>
    <dgm:pt modelId="{A12D7B63-6618-4535-8051-F3CE67C939BB}" type="sibTrans" cxnId="{2C36116A-CA82-4814-81EA-2DF29C43E314}">
      <dgm:prSet/>
      <dgm:spPr/>
      <dgm:t>
        <a:bodyPr/>
        <a:lstStyle/>
        <a:p>
          <a:endParaRPr lang="zh-CN" altLang="en-US"/>
        </a:p>
      </dgm:t>
    </dgm:pt>
    <dgm:pt modelId="{065658CB-3901-4F62-A6A2-6DEFC1BA7179}">
      <dgm:prSet phldrT="[文本]" custT="1"/>
      <dgm:spPr/>
      <dgm:t>
        <a:bodyPr lIns="108000" tIns="216000" rIns="108000" bIns="72000"/>
        <a:lstStyle/>
        <a:p>
          <a:r>
            <a:rPr lang="zh-CN" altLang="en-US" sz="1600" b="1" dirty="0" smtClean="0">
              <a:effectLst>
                <a:outerShdw blurRad="38100" dist="38100" dir="2700000" algn="tl">
                  <a:srgbClr val="000000">
                    <a:alpha val="43137"/>
                  </a:srgbClr>
                </a:outerShdw>
              </a:effectLst>
            </a:rPr>
            <a:t>数据挖掘服务</a:t>
          </a:r>
          <a:endParaRPr lang="zh-CN" altLang="en-US" sz="1600" b="1" dirty="0">
            <a:effectLst>
              <a:outerShdw blurRad="38100" dist="38100" dir="2700000" algn="tl">
                <a:srgbClr val="000000">
                  <a:alpha val="43137"/>
                </a:srgbClr>
              </a:outerShdw>
            </a:effectLst>
          </a:endParaRPr>
        </a:p>
      </dgm:t>
    </dgm:pt>
    <dgm:pt modelId="{4D5822DD-0456-4354-82EC-50C808252870}" type="parTrans" cxnId="{1D75BDF2-4C80-428E-8B38-EF9F5D4E70DE}">
      <dgm:prSet/>
      <dgm:spPr/>
      <dgm:t>
        <a:bodyPr/>
        <a:lstStyle/>
        <a:p>
          <a:endParaRPr lang="zh-CN" altLang="en-US"/>
        </a:p>
      </dgm:t>
    </dgm:pt>
    <dgm:pt modelId="{654E92B4-D9C9-41A4-9F21-489E99B96AD9}" type="sibTrans" cxnId="{1D75BDF2-4C80-428E-8B38-EF9F5D4E70DE}">
      <dgm:prSet/>
      <dgm:spPr/>
      <dgm:t>
        <a:bodyPr/>
        <a:lstStyle/>
        <a:p>
          <a:endParaRPr lang="zh-CN" altLang="en-US"/>
        </a:p>
      </dgm:t>
    </dgm:pt>
    <dgm:pt modelId="{F3E81CB6-CE26-43F2-A1DA-4BA634A05125}">
      <dgm:prSet phldrT="[文本]" custT="1"/>
      <dgm:spPr/>
      <dgm:t>
        <a:bodyPr lIns="612000" tIns="0" rIns="36000" bIns="0"/>
        <a:lstStyle/>
        <a:p>
          <a:r>
            <a:rPr lang="zh-CN" altLang="en-US" sz="1200" dirty="0" smtClean="0"/>
            <a:t>绩效评估</a:t>
          </a:r>
          <a:endParaRPr lang="zh-CN" altLang="en-US" sz="1200" dirty="0"/>
        </a:p>
      </dgm:t>
    </dgm:pt>
    <dgm:pt modelId="{2EEF3723-E95E-4C47-A3B2-D23238B95A26}" type="parTrans" cxnId="{2F625D36-FC01-4802-B215-BFD5E5457388}">
      <dgm:prSet/>
      <dgm:spPr/>
      <dgm:t>
        <a:bodyPr/>
        <a:lstStyle/>
        <a:p>
          <a:endParaRPr lang="zh-CN" altLang="en-US"/>
        </a:p>
      </dgm:t>
    </dgm:pt>
    <dgm:pt modelId="{8B18852E-7BC0-461E-B0B4-30287D34D9C8}" type="sibTrans" cxnId="{2F625D36-FC01-4802-B215-BFD5E5457388}">
      <dgm:prSet/>
      <dgm:spPr/>
      <dgm:t>
        <a:bodyPr/>
        <a:lstStyle/>
        <a:p>
          <a:endParaRPr lang="zh-CN" altLang="en-US"/>
        </a:p>
      </dgm:t>
    </dgm:pt>
    <dgm:pt modelId="{75B16D7D-0DBC-4246-9E07-4F6E5CF286A8}">
      <dgm:prSet phldrT="[文本]" custT="1"/>
      <dgm:spPr/>
      <dgm:t>
        <a:bodyPr vert="horz" lIns="0" tIns="216000" rIns="72000" bIns="72000" anchor="t" anchorCtr="1"/>
        <a:lstStyle/>
        <a:p>
          <a:r>
            <a:rPr lang="zh-CN" altLang="en-US" sz="1600" b="1" dirty="0" smtClean="0">
              <a:effectLst>
                <a:outerShdw blurRad="38100" dist="38100" dir="2700000" algn="tl">
                  <a:srgbClr val="000000">
                    <a:alpha val="43137"/>
                  </a:srgbClr>
                </a:outerShdw>
              </a:effectLst>
            </a:rPr>
            <a:t>统计报表服务</a:t>
          </a:r>
          <a:endParaRPr lang="zh-CN" altLang="en-US" sz="1600" b="1" dirty="0">
            <a:effectLst>
              <a:outerShdw blurRad="38100" dist="38100" dir="2700000" algn="tl">
                <a:srgbClr val="000000">
                  <a:alpha val="43137"/>
                </a:srgbClr>
              </a:outerShdw>
            </a:effectLst>
          </a:endParaRPr>
        </a:p>
      </dgm:t>
    </dgm:pt>
    <dgm:pt modelId="{02C3E0C5-DC18-4D72-99C7-F142464DD31F}" type="parTrans" cxnId="{2BB7FADB-4997-4A22-931F-03F6167FA261}">
      <dgm:prSet/>
      <dgm:spPr/>
      <dgm:t>
        <a:bodyPr/>
        <a:lstStyle/>
        <a:p>
          <a:endParaRPr lang="zh-CN" altLang="en-US"/>
        </a:p>
      </dgm:t>
    </dgm:pt>
    <dgm:pt modelId="{03D3F470-7CF8-4C11-9516-52DD4A61543B}" type="sibTrans" cxnId="{2BB7FADB-4997-4A22-931F-03F6167FA261}">
      <dgm:prSet/>
      <dgm:spPr/>
      <dgm:t>
        <a:bodyPr/>
        <a:lstStyle/>
        <a:p>
          <a:endParaRPr lang="zh-CN" altLang="en-US"/>
        </a:p>
      </dgm:t>
    </dgm:pt>
    <dgm:pt modelId="{3AF8173E-A570-426A-A452-BC319B178491}">
      <dgm:prSet phldrT="[文本]" custT="1"/>
      <dgm:spPr/>
      <dgm:t>
        <a:bodyPr lIns="0" tIns="0" rIns="0" bIns="0"/>
        <a:lstStyle/>
        <a:p>
          <a:r>
            <a:rPr lang="zh-CN" altLang="en-US" sz="1200" dirty="0" smtClean="0"/>
            <a:t>工程建设招标投标统计</a:t>
          </a:r>
          <a:endParaRPr lang="zh-CN" altLang="en-US" sz="1200" dirty="0"/>
        </a:p>
      </dgm:t>
    </dgm:pt>
    <dgm:pt modelId="{8DCB65C3-E737-4AC9-91C7-75BD908C6D8E}" type="parTrans" cxnId="{1F3D9E52-7556-47CB-A303-5C7F6EDF6630}">
      <dgm:prSet/>
      <dgm:spPr/>
      <dgm:t>
        <a:bodyPr/>
        <a:lstStyle/>
        <a:p>
          <a:endParaRPr lang="zh-CN" altLang="en-US"/>
        </a:p>
      </dgm:t>
    </dgm:pt>
    <dgm:pt modelId="{9048CE0B-D0BB-45DC-A318-1FD0C3ED652E}" type="sibTrans" cxnId="{1F3D9E52-7556-47CB-A303-5C7F6EDF6630}">
      <dgm:prSet/>
      <dgm:spPr/>
      <dgm:t>
        <a:bodyPr/>
        <a:lstStyle/>
        <a:p>
          <a:endParaRPr lang="zh-CN" altLang="en-US"/>
        </a:p>
      </dgm:t>
    </dgm:pt>
    <dgm:pt modelId="{32D4FEEA-D70D-4966-AB9D-588D9A8704F5}">
      <dgm:prSet phldrT="[文本]" custT="1"/>
      <dgm:spPr/>
      <dgm:t>
        <a:bodyPr/>
        <a:lstStyle/>
        <a:p>
          <a:r>
            <a:rPr lang="zh-CN" altLang="en-US" sz="1400" dirty="0" smtClean="0"/>
            <a:t>监管情况  专家情况</a:t>
          </a:r>
          <a:endParaRPr lang="zh-CN" altLang="en-US" sz="1400" dirty="0"/>
        </a:p>
      </dgm:t>
    </dgm:pt>
    <dgm:pt modelId="{83E246B0-311C-4666-BE2F-4AFA352402AA}" type="parTrans" cxnId="{B5837A9F-5E65-41A4-A75F-6EF02469D71D}">
      <dgm:prSet/>
      <dgm:spPr/>
      <dgm:t>
        <a:bodyPr/>
        <a:lstStyle/>
        <a:p>
          <a:endParaRPr lang="zh-CN" altLang="en-US"/>
        </a:p>
      </dgm:t>
    </dgm:pt>
    <dgm:pt modelId="{CFC5467A-3BE3-4128-92F3-374047679E1F}" type="sibTrans" cxnId="{B5837A9F-5E65-41A4-A75F-6EF02469D71D}">
      <dgm:prSet/>
      <dgm:spPr/>
      <dgm:t>
        <a:bodyPr/>
        <a:lstStyle/>
        <a:p>
          <a:endParaRPr lang="zh-CN" altLang="en-US"/>
        </a:p>
      </dgm:t>
    </dgm:pt>
    <dgm:pt modelId="{A3D8F971-3622-4927-8A02-6ACE7B892DFB}">
      <dgm:prSet phldrT="[文本]" custT="1"/>
      <dgm:spPr/>
      <dgm:t>
        <a:bodyPr/>
        <a:lstStyle/>
        <a:p>
          <a:r>
            <a:rPr lang="zh-CN" altLang="en-US" sz="1400" dirty="0" smtClean="0"/>
            <a:t>信用情况</a:t>
          </a:r>
          <a:endParaRPr lang="zh-CN" altLang="en-US" sz="1400" dirty="0"/>
        </a:p>
      </dgm:t>
    </dgm:pt>
    <dgm:pt modelId="{86561CA0-B275-4BE4-B1E7-33B094D5379D}" type="parTrans" cxnId="{539250E1-A8B5-4A83-A836-F18E84249605}">
      <dgm:prSet/>
      <dgm:spPr/>
      <dgm:t>
        <a:bodyPr/>
        <a:lstStyle/>
        <a:p>
          <a:endParaRPr lang="zh-CN" altLang="en-US"/>
        </a:p>
      </dgm:t>
    </dgm:pt>
    <dgm:pt modelId="{BEB8EA35-A24F-49C9-B7F4-9A79F3E53F7A}" type="sibTrans" cxnId="{539250E1-A8B5-4A83-A836-F18E84249605}">
      <dgm:prSet/>
      <dgm:spPr/>
      <dgm:t>
        <a:bodyPr/>
        <a:lstStyle/>
        <a:p>
          <a:endParaRPr lang="zh-CN" altLang="en-US"/>
        </a:p>
      </dgm:t>
    </dgm:pt>
    <dgm:pt modelId="{37D8BF0E-56F5-4F92-8704-F484601B922E}">
      <dgm:prSet phldrT="[文本]" custT="1"/>
      <dgm:spPr/>
      <dgm:t>
        <a:bodyPr/>
        <a:lstStyle/>
        <a:p>
          <a:r>
            <a:rPr lang="zh-CN" altLang="en-US" sz="1400" u="sng" smtClean="0">
              <a:effectLst/>
            </a:rPr>
            <a:t>按地区查看</a:t>
          </a:r>
          <a:endParaRPr lang="zh-CN" altLang="en-US" sz="1400" u="sng" dirty="0">
            <a:effectLst/>
          </a:endParaRPr>
        </a:p>
      </dgm:t>
    </dgm:pt>
    <dgm:pt modelId="{E2EEA55D-F6EC-4FDE-932D-FBE84E6E2B59}" type="parTrans" cxnId="{2136F05F-00E8-42B1-B785-B74119FCD33C}">
      <dgm:prSet/>
      <dgm:spPr/>
      <dgm:t>
        <a:bodyPr/>
        <a:lstStyle/>
        <a:p>
          <a:endParaRPr lang="zh-CN" altLang="en-US"/>
        </a:p>
      </dgm:t>
    </dgm:pt>
    <dgm:pt modelId="{18E94AFB-A9CB-4A5D-89B4-E5EA384585DD}" type="sibTrans" cxnId="{2136F05F-00E8-42B1-B785-B74119FCD33C}">
      <dgm:prSet/>
      <dgm:spPr/>
      <dgm:t>
        <a:bodyPr/>
        <a:lstStyle/>
        <a:p>
          <a:endParaRPr lang="zh-CN" altLang="en-US"/>
        </a:p>
      </dgm:t>
    </dgm:pt>
    <dgm:pt modelId="{011FFA43-3310-4C1D-9F71-B31F0CE21386}">
      <dgm:prSet phldrT="[文本]" custT="1"/>
      <dgm:spPr/>
      <dgm:t>
        <a:bodyPr/>
        <a:lstStyle/>
        <a:p>
          <a:r>
            <a:rPr lang="zh-CN" altLang="en-US" sz="1400" u="sng" dirty="0" smtClean="0">
              <a:effectLst/>
            </a:rPr>
            <a:t>按时间查看</a:t>
          </a:r>
          <a:endParaRPr lang="zh-CN" altLang="en-US" sz="1400" u="sng" dirty="0">
            <a:effectLst/>
          </a:endParaRPr>
        </a:p>
      </dgm:t>
    </dgm:pt>
    <dgm:pt modelId="{38CB6976-0C92-4F48-B030-DAEA795AD874}" type="parTrans" cxnId="{31D8B696-2544-4DB1-AD09-5435782F4AAC}">
      <dgm:prSet/>
      <dgm:spPr/>
      <dgm:t>
        <a:bodyPr/>
        <a:lstStyle/>
        <a:p>
          <a:endParaRPr lang="zh-CN" altLang="en-US"/>
        </a:p>
      </dgm:t>
    </dgm:pt>
    <dgm:pt modelId="{91271007-1025-4AB0-9738-20C0A254E64A}" type="sibTrans" cxnId="{31D8B696-2544-4DB1-AD09-5435782F4AAC}">
      <dgm:prSet/>
      <dgm:spPr/>
      <dgm:t>
        <a:bodyPr/>
        <a:lstStyle/>
        <a:p>
          <a:endParaRPr lang="zh-CN" altLang="en-US"/>
        </a:p>
      </dgm:t>
    </dgm:pt>
    <dgm:pt modelId="{39D652AD-B711-4994-8458-E1B03C4DBF59}">
      <dgm:prSet phldrT="[文本]" custT="1"/>
      <dgm:spPr/>
      <dgm:t>
        <a:bodyPr/>
        <a:lstStyle/>
        <a:p>
          <a:r>
            <a:rPr lang="zh-CN" altLang="en-US" sz="1400" u="sng" smtClean="0">
              <a:effectLst/>
            </a:rPr>
            <a:t>按行业查看</a:t>
          </a:r>
          <a:endParaRPr lang="zh-CN" altLang="en-US" sz="1400" u="sng" dirty="0">
            <a:effectLst/>
          </a:endParaRPr>
        </a:p>
      </dgm:t>
    </dgm:pt>
    <dgm:pt modelId="{2801620E-C619-474B-BA2E-40662997B7DF}" type="parTrans" cxnId="{D3CCFB6F-22F8-4649-ACC2-48B3A37E0B7A}">
      <dgm:prSet/>
      <dgm:spPr/>
      <dgm:t>
        <a:bodyPr/>
        <a:lstStyle/>
        <a:p>
          <a:endParaRPr lang="zh-CN" altLang="en-US"/>
        </a:p>
      </dgm:t>
    </dgm:pt>
    <dgm:pt modelId="{3B3B95A8-B746-4F1B-ABAA-3FCC213A8EEC}" type="sibTrans" cxnId="{D3CCFB6F-22F8-4649-ACC2-48B3A37E0B7A}">
      <dgm:prSet/>
      <dgm:spPr/>
      <dgm:t>
        <a:bodyPr/>
        <a:lstStyle/>
        <a:p>
          <a:endParaRPr lang="zh-CN" altLang="en-US"/>
        </a:p>
      </dgm:t>
    </dgm:pt>
    <dgm:pt modelId="{8CBB7AAF-2F5F-4DD3-8412-20EC1FF5E3B8}">
      <dgm:prSet phldrT="[文本]" custT="1"/>
      <dgm:spPr/>
      <dgm:t>
        <a:bodyPr/>
        <a:lstStyle/>
        <a:p>
          <a:endParaRPr lang="zh-CN" altLang="en-US" sz="1400" dirty="0"/>
        </a:p>
      </dgm:t>
    </dgm:pt>
    <dgm:pt modelId="{4B7E7AEC-7754-4073-9ECA-AF9E30A50827}" type="parTrans" cxnId="{0EC8F90C-3A2A-4A51-A5CB-E200436D5B20}">
      <dgm:prSet/>
      <dgm:spPr/>
      <dgm:t>
        <a:bodyPr/>
        <a:lstStyle/>
        <a:p>
          <a:endParaRPr lang="zh-CN" altLang="en-US"/>
        </a:p>
      </dgm:t>
    </dgm:pt>
    <dgm:pt modelId="{05DB8D0D-13D8-409C-8B3F-6D63C586230B}" type="sibTrans" cxnId="{0EC8F90C-3A2A-4A51-A5CB-E200436D5B20}">
      <dgm:prSet/>
      <dgm:spPr/>
      <dgm:t>
        <a:bodyPr/>
        <a:lstStyle/>
        <a:p>
          <a:endParaRPr lang="zh-CN" altLang="en-US"/>
        </a:p>
      </dgm:t>
    </dgm:pt>
    <dgm:pt modelId="{13F51CD3-3294-4B3F-A2A8-3752AAF23FBE}">
      <dgm:prSet phldrT="[文本]" custT="1"/>
      <dgm:spPr/>
      <dgm:t>
        <a:bodyPr/>
        <a:lstStyle/>
        <a:p>
          <a:r>
            <a:rPr lang="zh-CN" altLang="en-US" sz="1400" u="none" smtClean="0">
              <a:effectLst/>
            </a:rPr>
            <a:t>按。。。</a:t>
          </a:r>
          <a:endParaRPr lang="zh-CN" altLang="en-US" sz="1400" u="none" dirty="0">
            <a:effectLst/>
          </a:endParaRPr>
        </a:p>
      </dgm:t>
    </dgm:pt>
    <dgm:pt modelId="{97823520-08FC-4745-AD61-2E5EED73D4A6}" type="parTrans" cxnId="{5817C4F6-19EA-4BBC-A3F7-D33ADA31C2E8}">
      <dgm:prSet/>
      <dgm:spPr/>
      <dgm:t>
        <a:bodyPr/>
        <a:lstStyle/>
        <a:p>
          <a:endParaRPr lang="zh-CN" altLang="en-US"/>
        </a:p>
      </dgm:t>
    </dgm:pt>
    <dgm:pt modelId="{1522D4F1-6822-4AD2-A379-9F174C972FD8}" type="sibTrans" cxnId="{5817C4F6-19EA-4BBC-A3F7-D33ADA31C2E8}">
      <dgm:prSet/>
      <dgm:spPr/>
      <dgm:t>
        <a:bodyPr/>
        <a:lstStyle/>
        <a:p>
          <a:endParaRPr lang="zh-CN" altLang="en-US"/>
        </a:p>
      </dgm:t>
    </dgm:pt>
    <dgm:pt modelId="{63D6153D-04A6-478A-8A68-5481EF4BD46C}">
      <dgm:prSet custT="1"/>
      <dgm:spPr/>
      <dgm:t>
        <a:bodyPr lIns="0" tIns="0" rIns="0" bIns="0"/>
        <a:lstStyle/>
        <a:p>
          <a:r>
            <a:rPr lang="zh-CN" altLang="en-US" sz="1200" dirty="0" smtClean="0"/>
            <a:t>政府采购统计</a:t>
          </a:r>
          <a:endParaRPr lang="zh-CN" altLang="en-US" sz="1200" dirty="0"/>
        </a:p>
      </dgm:t>
    </dgm:pt>
    <dgm:pt modelId="{88C5D3A4-46D7-49E3-83F6-4AAF030CD842}" type="parTrans" cxnId="{48756A37-F798-443F-B95E-F8C260F6BC3A}">
      <dgm:prSet/>
      <dgm:spPr/>
      <dgm:t>
        <a:bodyPr/>
        <a:lstStyle/>
        <a:p>
          <a:endParaRPr lang="zh-CN" altLang="en-US"/>
        </a:p>
      </dgm:t>
    </dgm:pt>
    <dgm:pt modelId="{7BEC79D8-6ACA-4057-9374-C4E827E31512}" type="sibTrans" cxnId="{48756A37-F798-443F-B95E-F8C260F6BC3A}">
      <dgm:prSet/>
      <dgm:spPr/>
      <dgm:t>
        <a:bodyPr/>
        <a:lstStyle/>
        <a:p>
          <a:endParaRPr lang="zh-CN" altLang="en-US"/>
        </a:p>
      </dgm:t>
    </dgm:pt>
    <dgm:pt modelId="{ED1780D6-4ABF-4E4C-B641-5D27161FD507}">
      <dgm:prSet custT="1"/>
      <dgm:spPr/>
      <dgm:t>
        <a:bodyPr lIns="0" tIns="0" rIns="0" bIns="0"/>
        <a:lstStyle/>
        <a:p>
          <a:r>
            <a:rPr lang="zh-CN" altLang="en-US" sz="1200" dirty="0" smtClean="0"/>
            <a:t>土地及矿业权出让统计</a:t>
          </a:r>
          <a:endParaRPr lang="zh-CN" altLang="en-US" sz="1200" dirty="0"/>
        </a:p>
      </dgm:t>
    </dgm:pt>
    <dgm:pt modelId="{ABE0B99B-C73D-4615-94F3-FC1661AC4766}" type="parTrans" cxnId="{6722635E-8BFA-47AC-89B2-DA0A6A8E3EAA}">
      <dgm:prSet/>
      <dgm:spPr/>
      <dgm:t>
        <a:bodyPr/>
        <a:lstStyle/>
        <a:p>
          <a:endParaRPr lang="zh-CN" altLang="en-US"/>
        </a:p>
      </dgm:t>
    </dgm:pt>
    <dgm:pt modelId="{3EF14D46-0A0A-4D92-86C4-D0EC715C416E}" type="sibTrans" cxnId="{6722635E-8BFA-47AC-89B2-DA0A6A8E3EAA}">
      <dgm:prSet/>
      <dgm:spPr/>
      <dgm:t>
        <a:bodyPr/>
        <a:lstStyle/>
        <a:p>
          <a:endParaRPr lang="zh-CN" altLang="en-US"/>
        </a:p>
      </dgm:t>
    </dgm:pt>
    <dgm:pt modelId="{53E4AF49-6AA2-4BF1-A553-B5BCA1D381CE}">
      <dgm:prSet custT="1"/>
      <dgm:spPr/>
      <dgm:t>
        <a:bodyPr lIns="0" tIns="0" rIns="0" bIns="0"/>
        <a:lstStyle/>
        <a:p>
          <a:r>
            <a:rPr lang="zh-CN" altLang="en-US" sz="1200" dirty="0" smtClean="0"/>
            <a:t>国有产权交易统计</a:t>
          </a:r>
          <a:endParaRPr lang="zh-CN" altLang="en-US" sz="1200" dirty="0"/>
        </a:p>
      </dgm:t>
    </dgm:pt>
    <dgm:pt modelId="{14148464-DC6F-48EB-B848-D0DE134DCCD0}" type="parTrans" cxnId="{3E55F559-DD39-44A2-903B-60FA6147F5C0}">
      <dgm:prSet/>
      <dgm:spPr/>
      <dgm:t>
        <a:bodyPr/>
        <a:lstStyle/>
        <a:p>
          <a:endParaRPr lang="zh-CN" altLang="en-US"/>
        </a:p>
      </dgm:t>
    </dgm:pt>
    <dgm:pt modelId="{AAC13139-8B19-42D6-9839-C1BC1337B34F}" type="sibTrans" cxnId="{3E55F559-DD39-44A2-903B-60FA6147F5C0}">
      <dgm:prSet/>
      <dgm:spPr/>
      <dgm:t>
        <a:bodyPr/>
        <a:lstStyle/>
        <a:p>
          <a:endParaRPr lang="zh-CN" altLang="en-US"/>
        </a:p>
      </dgm:t>
    </dgm:pt>
    <dgm:pt modelId="{4FC4C8BE-F24A-4BAB-A31A-8864261B3EB8}">
      <dgm:prSet custT="1"/>
      <dgm:spPr/>
      <dgm:t>
        <a:bodyPr lIns="0" tIns="0" rIns="0" bIns="0"/>
        <a:lstStyle/>
        <a:p>
          <a:r>
            <a:rPr lang="zh-CN" altLang="en-US" sz="1200" dirty="0" smtClean="0"/>
            <a:t>其他交易项目统计</a:t>
          </a:r>
          <a:endParaRPr lang="zh-CN" altLang="en-US" sz="1200" dirty="0"/>
        </a:p>
      </dgm:t>
    </dgm:pt>
    <dgm:pt modelId="{988EB7CB-D130-4296-878E-C1ED45910663}" type="parTrans" cxnId="{43FF4EDB-1C71-4979-9A92-2D91E4EBF56E}">
      <dgm:prSet/>
      <dgm:spPr/>
      <dgm:t>
        <a:bodyPr/>
        <a:lstStyle/>
        <a:p>
          <a:endParaRPr lang="zh-CN" altLang="en-US"/>
        </a:p>
      </dgm:t>
    </dgm:pt>
    <dgm:pt modelId="{84C15F3A-6ED0-4FA9-A4B1-2A27DB0D7F41}" type="sibTrans" cxnId="{43FF4EDB-1C71-4979-9A92-2D91E4EBF56E}">
      <dgm:prSet/>
      <dgm:spPr/>
      <dgm:t>
        <a:bodyPr/>
        <a:lstStyle/>
        <a:p>
          <a:endParaRPr lang="zh-CN" altLang="en-US"/>
        </a:p>
      </dgm:t>
    </dgm:pt>
    <dgm:pt modelId="{6C13A6DF-1DC7-4DD1-8B14-366C1984322D}">
      <dgm:prSet phldrT="[文本]" custT="1"/>
      <dgm:spPr/>
      <dgm:t>
        <a:bodyPr lIns="612000" tIns="0" rIns="36000" bIns="0"/>
        <a:lstStyle/>
        <a:p>
          <a:r>
            <a:rPr lang="zh-CN" altLang="en-US" sz="1200" dirty="0" smtClean="0"/>
            <a:t>趋势预测</a:t>
          </a:r>
          <a:endParaRPr lang="zh-CN" altLang="en-US" sz="1200" dirty="0"/>
        </a:p>
      </dgm:t>
    </dgm:pt>
    <dgm:pt modelId="{60602465-306E-4ECF-A617-887E8C3A681D}" type="parTrans" cxnId="{63DA0B8D-BC37-4E10-B4D5-54A30C16F08B}">
      <dgm:prSet/>
      <dgm:spPr/>
      <dgm:t>
        <a:bodyPr/>
        <a:lstStyle/>
        <a:p>
          <a:endParaRPr lang="zh-CN" altLang="en-US"/>
        </a:p>
      </dgm:t>
    </dgm:pt>
    <dgm:pt modelId="{C76A0BED-8CFA-42C2-8167-43C7FF771E73}" type="sibTrans" cxnId="{63DA0B8D-BC37-4E10-B4D5-54A30C16F08B}">
      <dgm:prSet/>
      <dgm:spPr/>
      <dgm:t>
        <a:bodyPr/>
        <a:lstStyle/>
        <a:p>
          <a:endParaRPr lang="zh-CN" altLang="en-US"/>
        </a:p>
      </dgm:t>
    </dgm:pt>
    <dgm:pt modelId="{9C558E00-07D8-4DAA-9B44-35E7E92525BF}">
      <dgm:prSet phldrT="[文本]" custT="1"/>
      <dgm:spPr/>
      <dgm:t>
        <a:bodyPr lIns="612000" tIns="0" rIns="36000" bIns="0"/>
        <a:lstStyle/>
        <a:p>
          <a:r>
            <a:rPr lang="zh-CN" altLang="en-US" sz="1200" dirty="0" smtClean="0"/>
            <a:t>异常检测</a:t>
          </a:r>
          <a:endParaRPr lang="zh-CN" altLang="en-US" sz="1200" dirty="0"/>
        </a:p>
      </dgm:t>
    </dgm:pt>
    <dgm:pt modelId="{737357C7-2D33-4E2B-876F-5A673C77BCAE}" type="parTrans" cxnId="{5793388B-CCB0-499A-AA55-D004A7F73055}">
      <dgm:prSet/>
      <dgm:spPr/>
      <dgm:t>
        <a:bodyPr/>
        <a:lstStyle/>
        <a:p>
          <a:endParaRPr lang="zh-CN" altLang="en-US"/>
        </a:p>
      </dgm:t>
    </dgm:pt>
    <dgm:pt modelId="{74D84976-A212-44FC-B81B-4A24AF6BC186}" type="sibTrans" cxnId="{5793388B-CCB0-499A-AA55-D004A7F73055}">
      <dgm:prSet/>
      <dgm:spPr/>
      <dgm:t>
        <a:bodyPr/>
        <a:lstStyle/>
        <a:p>
          <a:endParaRPr lang="zh-CN" altLang="en-US"/>
        </a:p>
      </dgm:t>
    </dgm:pt>
    <dgm:pt modelId="{9D7BA69F-B0CE-4294-BEB9-97B92ABE0268}">
      <dgm:prSet phldrT="[文本]" custT="1"/>
      <dgm:spPr/>
      <dgm:t>
        <a:bodyPr lIns="612000" tIns="0" rIns="36000" bIns="0"/>
        <a:lstStyle/>
        <a:p>
          <a:r>
            <a:rPr lang="zh-CN" altLang="en-US" sz="1200" dirty="0" smtClean="0"/>
            <a:t>过程评估</a:t>
          </a:r>
          <a:endParaRPr lang="zh-CN" altLang="en-US" sz="1200" dirty="0"/>
        </a:p>
      </dgm:t>
    </dgm:pt>
    <dgm:pt modelId="{6EC8DAD2-6B93-4DFC-A001-163E207B5459}" type="parTrans" cxnId="{9CC3D23F-914F-4158-8F0D-4D1FFBC8C11E}">
      <dgm:prSet/>
      <dgm:spPr/>
      <dgm:t>
        <a:bodyPr/>
        <a:lstStyle/>
        <a:p>
          <a:endParaRPr lang="zh-CN" altLang="en-US"/>
        </a:p>
      </dgm:t>
    </dgm:pt>
    <dgm:pt modelId="{3E98CEF2-B7A8-4261-B0C5-8F64ECA250DC}" type="sibTrans" cxnId="{9CC3D23F-914F-4158-8F0D-4D1FFBC8C11E}">
      <dgm:prSet/>
      <dgm:spPr/>
      <dgm:t>
        <a:bodyPr/>
        <a:lstStyle/>
        <a:p>
          <a:endParaRPr lang="zh-CN" altLang="en-US"/>
        </a:p>
      </dgm:t>
    </dgm:pt>
    <dgm:pt modelId="{8D87C26B-865E-4B17-A799-08E83AEAF6B9}">
      <dgm:prSet phldrT="[文本]" custT="1"/>
      <dgm:spPr/>
      <dgm:t>
        <a:bodyPr lIns="612000" tIns="0" rIns="36000" bIns="0"/>
        <a:lstStyle/>
        <a:p>
          <a:r>
            <a:rPr lang="zh-CN" altLang="en-US" sz="1200" dirty="0" smtClean="0"/>
            <a:t>公共资源分配情况评估</a:t>
          </a:r>
          <a:endParaRPr lang="zh-CN" altLang="en-US" sz="1200" dirty="0"/>
        </a:p>
      </dgm:t>
    </dgm:pt>
    <dgm:pt modelId="{11D4D824-B0EB-4234-BAA5-E7D7E45D6DD1}" type="parTrans" cxnId="{1D8CBF35-E6E4-4E83-81BC-D64B56389D12}">
      <dgm:prSet/>
      <dgm:spPr/>
      <dgm:t>
        <a:bodyPr/>
        <a:lstStyle/>
        <a:p>
          <a:endParaRPr lang="zh-CN" altLang="en-US"/>
        </a:p>
      </dgm:t>
    </dgm:pt>
    <dgm:pt modelId="{24FC3625-251A-47CC-ABC2-EB2B8DDBFBF1}" type="sibTrans" cxnId="{1D8CBF35-E6E4-4E83-81BC-D64B56389D12}">
      <dgm:prSet/>
      <dgm:spPr/>
      <dgm:t>
        <a:bodyPr/>
        <a:lstStyle/>
        <a:p>
          <a:endParaRPr lang="zh-CN" altLang="en-US"/>
        </a:p>
      </dgm:t>
    </dgm:pt>
    <dgm:pt modelId="{85AD154D-3E2B-4902-B9ED-731FCF6B3AB7}">
      <dgm:prSet phldrT="[文本]" custT="1"/>
      <dgm:spPr/>
      <dgm:t>
        <a:bodyPr/>
        <a:lstStyle/>
        <a:p>
          <a:pPr algn="l"/>
          <a:endParaRPr lang="zh-CN" altLang="en-US" sz="1400" dirty="0"/>
        </a:p>
      </dgm:t>
    </dgm:pt>
    <dgm:pt modelId="{BE027020-AC6D-4810-86BF-1C458E690A2D}" type="parTrans" cxnId="{99867334-4742-4EF7-9D2A-47E6F07D382D}">
      <dgm:prSet/>
      <dgm:spPr/>
      <dgm:t>
        <a:bodyPr/>
        <a:lstStyle/>
        <a:p>
          <a:endParaRPr lang="zh-CN" altLang="en-US"/>
        </a:p>
      </dgm:t>
    </dgm:pt>
    <dgm:pt modelId="{63303ECE-E7CE-48B9-AF5D-9F1ABEAD4F60}" type="sibTrans" cxnId="{99867334-4742-4EF7-9D2A-47E6F07D382D}">
      <dgm:prSet/>
      <dgm:spPr/>
      <dgm:t>
        <a:bodyPr/>
        <a:lstStyle/>
        <a:p>
          <a:endParaRPr lang="zh-CN" altLang="en-US"/>
        </a:p>
      </dgm:t>
    </dgm:pt>
    <dgm:pt modelId="{282F5FC0-B2AE-4B79-8E02-0CCE982B498B}">
      <dgm:prSet phldrT="[文本]" custT="1"/>
      <dgm:spPr/>
      <dgm:t>
        <a:bodyPr/>
        <a:lstStyle/>
        <a:p>
          <a:pPr algn="l"/>
          <a:endParaRPr lang="zh-CN" altLang="en-US" sz="1400" dirty="0"/>
        </a:p>
      </dgm:t>
    </dgm:pt>
    <dgm:pt modelId="{4D4B8B95-2A5D-4A15-B90B-C865501F90EC}" type="parTrans" cxnId="{37E8EE41-2368-42B4-9483-AF542C7FDD1D}">
      <dgm:prSet/>
      <dgm:spPr/>
      <dgm:t>
        <a:bodyPr/>
        <a:lstStyle/>
        <a:p>
          <a:endParaRPr lang="zh-CN" altLang="en-US"/>
        </a:p>
      </dgm:t>
    </dgm:pt>
    <dgm:pt modelId="{BE2D8602-E4EB-48C3-BB55-B6CABCDED6DF}" type="sibTrans" cxnId="{37E8EE41-2368-42B4-9483-AF542C7FDD1D}">
      <dgm:prSet/>
      <dgm:spPr/>
      <dgm:t>
        <a:bodyPr/>
        <a:lstStyle/>
        <a:p>
          <a:endParaRPr lang="zh-CN" altLang="en-US"/>
        </a:p>
      </dgm:t>
    </dgm:pt>
    <dgm:pt modelId="{8389B8B7-929C-4A02-9D88-7C66EA918023}">
      <dgm:prSet phldrT="[文本]" custT="1"/>
      <dgm:spPr/>
      <dgm:t>
        <a:bodyPr/>
        <a:lstStyle/>
        <a:p>
          <a:pPr algn="l"/>
          <a:endParaRPr lang="zh-CN" altLang="en-US" sz="1400" dirty="0"/>
        </a:p>
      </dgm:t>
    </dgm:pt>
    <dgm:pt modelId="{47F17C3C-2FC6-451E-9DC7-2304EC545B12}" type="parTrans" cxnId="{86601DEE-0062-467E-8AE6-549FAA0AF795}">
      <dgm:prSet/>
      <dgm:spPr/>
      <dgm:t>
        <a:bodyPr/>
        <a:lstStyle/>
        <a:p>
          <a:endParaRPr lang="zh-CN" altLang="en-US"/>
        </a:p>
      </dgm:t>
    </dgm:pt>
    <dgm:pt modelId="{0A3AFDC9-72BA-4F0E-9A71-275167397FDF}" type="sibTrans" cxnId="{86601DEE-0062-467E-8AE6-549FAA0AF795}">
      <dgm:prSet/>
      <dgm:spPr/>
      <dgm:t>
        <a:bodyPr/>
        <a:lstStyle/>
        <a:p>
          <a:endParaRPr lang="zh-CN" altLang="en-US"/>
        </a:p>
      </dgm:t>
    </dgm:pt>
    <dgm:pt modelId="{D8E385E7-C149-4E7C-BB25-8CDFC72F8E37}">
      <dgm:prSet phldrT="[文本]" custT="1"/>
      <dgm:spPr/>
      <dgm:t>
        <a:bodyPr/>
        <a:lstStyle/>
        <a:p>
          <a:pPr algn="l"/>
          <a:endParaRPr lang="zh-CN" altLang="en-US" sz="1400" dirty="0"/>
        </a:p>
      </dgm:t>
    </dgm:pt>
    <dgm:pt modelId="{B2F60E07-7F17-4E18-B4EA-2446CF1E1A4C}" type="parTrans" cxnId="{FCCE8F40-14F5-414A-BF2E-33DD94987C0D}">
      <dgm:prSet/>
      <dgm:spPr/>
      <dgm:t>
        <a:bodyPr/>
        <a:lstStyle/>
        <a:p>
          <a:endParaRPr lang="zh-CN" altLang="en-US"/>
        </a:p>
      </dgm:t>
    </dgm:pt>
    <dgm:pt modelId="{202739E4-DFE5-4E26-B5EF-D8F33343EEB9}" type="sibTrans" cxnId="{FCCE8F40-14F5-414A-BF2E-33DD94987C0D}">
      <dgm:prSet/>
      <dgm:spPr/>
      <dgm:t>
        <a:bodyPr/>
        <a:lstStyle/>
        <a:p>
          <a:endParaRPr lang="zh-CN" altLang="en-US"/>
        </a:p>
      </dgm:t>
    </dgm:pt>
    <dgm:pt modelId="{A6167C8F-CC17-40B9-A5E5-D3157941B00D}" type="pres">
      <dgm:prSet presAssocID="{660B6866-B75F-4601-A92D-3CF78BEF5518}" presName="cycleMatrixDiagram" presStyleCnt="0">
        <dgm:presLayoutVars>
          <dgm:chMax val="1"/>
          <dgm:dir/>
          <dgm:animLvl val="lvl"/>
          <dgm:resizeHandles val="exact"/>
        </dgm:presLayoutVars>
      </dgm:prSet>
      <dgm:spPr/>
      <dgm:t>
        <a:bodyPr/>
        <a:lstStyle/>
        <a:p>
          <a:endParaRPr lang="zh-CN" altLang="en-US"/>
        </a:p>
      </dgm:t>
    </dgm:pt>
    <dgm:pt modelId="{39BC29CD-5A1C-4B71-BE7D-B10428801B7C}" type="pres">
      <dgm:prSet presAssocID="{660B6866-B75F-4601-A92D-3CF78BEF5518}" presName="children" presStyleCnt="0"/>
      <dgm:spPr/>
    </dgm:pt>
    <dgm:pt modelId="{89FFBEAE-29CA-4F30-8296-BE31D7B7CA66}" type="pres">
      <dgm:prSet presAssocID="{660B6866-B75F-4601-A92D-3CF78BEF5518}" presName="child1group" presStyleCnt="0"/>
      <dgm:spPr/>
    </dgm:pt>
    <dgm:pt modelId="{5EB0ABDF-237C-4567-9C84-B3407A3161D8}" type="pres">
      <dgm:prSet presAssocID="{660B6866-B75F-4601-A92D-3CF78BEF5518}" presName="child1" presStyleLbl="bgAcc1" presStyleIdx="0" presStyleCnt="4" custScaleX="107315" custScaleY="173880" custLinFactNeighborX="-23118" custLinFactNeighborY="11418"/>
      <dgm:spPr/>
      <dgm:t>
        <a:bodyPr/>
        <a:lstStyle/>
        <a:p>
          <a:endParaRPr lang="zh-CN" altLang="en-US"/>
        </a:p>
      </dgm:t>
    </dgm:pt>
    <dgm:pt modelId="{2D26FA5A-811F-4D55-A96A-739C26D71CDB}" type="pres">
      <dgm:prSet presAssocID="{660B6866-B75F-4601-A92D-3CF78BEF5518}" presName="child1Text" presStyleLbl="bgAcc1" presStyleIdx="0" presStyleCnt="4">
        <dgm:presLayoutVars>
          <dgm:bulletEnabled val="1"/>
        </dgm:presLayoutVars>
      </dgm:prSet>
      <dgm:spPr/>
      <dgm:t>
        <a:bodyPr/>
        <a:lstStyle/>
        <a:p>
          <a:endParaRPr lang="zh-CN" altLang="en-US"/>
        </a:p>
      </dgm:t>
    </dgm:pt>
    <dgm:pt modelId="{F5FD128B-C4ED-4E1E-AF75-191C2BF069CD}" type="pres">
      <dgm:prSet presAssocID="{660B6866-B75F-4601-A92D-3CF78BEF5518}" presName="child2group" presStyleCnt="0"/>
      <dgm:spPr/>
    </dgm:pt>
    <dgm:pt modelId="{01E8A672-3EDC-4227-A25E-81FC62F55EEB}" type="pres">
      <dgm:prSet presAssocID="{660B6866-B75F-4601-A92D-3CF78BEF5518}" presName="child2" presStyleLbl="bgAcc1" presStyleIdx="1" presStyleCnt="4" custLinFactNeighborX="31170" custLinFactNeighborY="1264"/>
      <dgm:spPr/>
      <dgm:t>
        <a:bodyPr/>
        <a:lstStyle/>
        <a:p>
          <a:endParaRPr lang="zh-CN" altLang="en-US"/>
        </a:p>
      </dgm:t>
    </dgm:pt>
    <dgm:pt modelId="{FAFC937E-0C74-4FDD-9793-489BBD25A1E1}" type="pres">
      <dgm:prSet presAssocID="{660B6866-B75F-4601-A92D-3CF78BEF5518}" presName="child2Text" presStyleLbl="bgAcc1" presStyleIdx="1" presStyleCnt="4">
        <dgm:presLayoutVars>
          <dgm:bulletEnabled val="1"/>
        </dgm:presLayoutVars>
      </dgm:prSet>
      <dgm:spPr/>
      <dgm:t>
        <a:bodyPr/>
        <a:lstStyle/>
        <a:p>
          <a:endParaRPr lang="zh-CN" altLang="en-US"/>
        </a:p>
      </dgm:t>
    </dgm:pt>
    <dgm:pt modelId="{06F08AE8-3AB3-4C6A-9688-C4BF411EC2A0}" type="pres">
      <dgm:prSet presAssocID="{660B6866-B75F-4601-A92D-3CF78BEF5518}" presName="child3group" presStyleCnt="0"/>
      <dgm:spPr/>
    </dgm:pt>
    <dgm:pt modelId="{DD02D4BC-5F6A-4CD1-83C8-30094DCFED08}" type="pres">
      <dgm:prSet presAssocID="{660B6866-B75F-4601-A92D-3CF78BEF5518}" presName="child3" presStyleLbl="bgAcc1" presStyleIdx="2" presStyleCnt="4" custLinFactNeighborX="21999" custLinFactNeighborY="-15845"/>
      <dgm:spPr/>
      <dgm:t>
        <a:bodyPr/>
        <a:lstStyle/>
        <a:p>
          <a:endParaRPr lang="zh-CN" altLang="en-US"/>
        </a:p>
      </dgm:t>
    </dgm:pt>
    <dgm:pt modelId="{F18AB568-B353-4237-9AC6-1458BBE1FEC1}" type="pres">
      <dgm:prSet presAssocID="{660B6866-B75F-4601-A92D-3CF78BEF5518}" presName="child3Text" presStyleLbl="bgAcc1" presStyleIdx="2" presStyleCnt="4">
        <dgm:presLayoutVars>
          <dgm:bulletEnabled val="1"/>
        </dgm:presLayoutVars>
      </dgm:prSet>
      <dgm:spPr/>
      <dgm:t>
        <a:bodyPr/>
        <a:lstStyle/>
        <a:p>
          <a:endParaRPr lang="zh-CN" altLang="en-US"/>
        </a:p>
      </dgm:t>
    </dgm:pt>
    <dgm:pt modelId="{CD408EAE-9E32-4CE3-AA5C-71FA9A2830F0}" type="pres">
      <dgm:prSet presAssocID="{660B6866-B75F-4601-A92D-3CF78BEF5518}" presName="child4group" presStyleCnt="0"/>
      <dgm:spPr/>
    </dgm:pt>
    <dgm:pt modelId="{49FA00F1-D328-4B59-96FD-DC8654034309}" type="pres">
      <dgm:prSet presAssocID="{660B6866-B75F-4601-A92D-3CF78BEF5518}" presName="child4" presStyleLbl="bgAcc1" presStyleIdx="3" presStyleCnt="4" custScaleY="111717" custLinFactNeighborX="-25656" custLinFactNeighborY="-8055"/>
      <dgm:spPr/>
      <dgm:t>
        <a:bodyPr/>
        <a:lstStyle/>
        <a:p>
          <a:endParaRPr lang="zh-CN" altLang="en-US"/>
        </a:p>
      </dgm:t>
    </dgm:pt>
    <dgm:pt modelId="{3F67CFB9-281A-4FA1-B6F8-F009AB6E2F13}" type="pres">
      <dgm:prSet presAssocID="{660B6866-B75F-4601-A92D-3CF78BEF5518}" presName="child4Text" presStyleLbl="bgAcc1" presStyleIdx="3" presStyleCnt="4">
        <dgm:presLayoutVars>
          <dgm:bulletEnabled val="1"/>
        </dgm:presLayoutVars>
      </dgm:prSet>
      <dgm:spPr/>
      <dgm:t>
        <a:bodyPr/>
        <a:lstStyle/>
        <a:p>
          <a:endParaRPr lang="zh-CN" altLang="en-US"/>
        </a:p>
      </dgm:t>
    </dgm:pt>
    <dgm:pt modelId="{917C3A55-9355-4B84-894A-47C582F56EF8}" type="pres">
      <dgm:prSet presAssocID="{660B6866-B75F-4601-A92D-3CF78BEF5518}" presName="childPlaceholder" presStyleCnt="0"/>
      <dgm:spPr/>
    </dgm:pt>
    <dgm:pt modelId="{800C2490-DE01-440F-8BB4-6057DEFF3CB1}" type="pres">
      <dgm:prSet presAssocID="{660B6866-B75F-4601-A92D-3CF78BEF5518}" presName="circle" presStyleCnt="0"/>
      <dgm:spPr/>
    </dgm:pt>
    <dgm:pt modelId="{281D1D9F-622B-4258-9759-829063618EBE}" type="pres">
      <dgm:prSet presAssocID="{660B6866-B75F-4601-A92D-3CF78BEF5518}" presName="quadrant1" presStyleLbl="node1" presStyleIdx="0" presStyleCnt="4" custScaleX="57293" custScaleY="57293" custLinFactNeighborX="22145" custLinFactNeighborY="21659">
        <dgm:presLayoutVars>
          <dgm:chMax val="1"/>
          <dgm:bulletEnabled val="1"/>
        </dgm:presLayoutVars>
      </dgm:prSet>
      <dgm:spPr/>
      <dgm:t>
        <a:bodyPr/>
        <a:lstStyle/>
        <a:p>
          <a:endParaRPr lang="zh-CN" altLang="en-US"/>
        </a:p>
      </dgm:t>
    </dgm:pt>
    <dgm:pt modelId="{98BDB634-5CC6-435E-9AD2-82A3261B7A96}" type="pres">
      <dgm:prSet presAssocID="{660B6866-B75F-4601-A92D-3CF78BEF5518}" presName="quadrant2" presStyleLbl="node1" presStyleIdx="1" presStyleCnt="4" custAng="0" custScaleX="56924" custScaleY="57348" custLinFactNeighborX="-25379" custLinFactNeighborY="21631">
        <dgm:presLayoutVars>
          <dgm:chMax val="1"/>
          <dgm:bulletEnabled val="1"/>
        </dgm:presLayoutVars>
      </dgm:prSet>
      <dgm:spPr/>
      <dgm:t>
        <a:bodyPr/>
        <a:lstStyle/>
        <a:p>
          <a:endParaRPr lang="zh-CN" altLang="en-US"/>
        </a:p>
      </dgm:t>
    </dgm:pt>
    <dgm:pt modelId="{01B5D4CE-BD73-40DF-8653-FDC8A481FEFB}" type="pres">
      <dgm:prSet presAssocID="{660B6866-B75F-4601-A92D-3CF78BEF5518}" presName="quadrant3" presStyleLbl="node1" presStyleIdx="2" presStyleCnt="4" custScaleX="57293" custScaleY="57293" custLinFactNeighborX="-25195" custLinFactNeighborY="-25685">
        <dgm:presLayoutVars>
          <dgm:chMax val="1"/>
          <dgm:bulletEnabled val="1"/>
        </dgm:presLayoutVars>
      </dgm:prSet>
      <dgm:spPr/>
      <dgm:t>
        <a:bodyPr/>
        <a:lstStyle/>
        <a:p>
          <a:endParaRPr lang="zh-CN" altLang="en-US"/>
        </a:p>
      </dgm:t>
    </dgm:pt>
    <dgm:pt modelId="{B0FB5C0E-1432-4EC7-9284-19E29E2FFF17}" type="pres">
      <dgm:prSet presAssocID="{660B6866-B75F-4601-A92D-3CF78BEF5518}" presName="quadrant4" presStyleLbl="node1" presStyleIdx="3" presStyleCnt="4" custAng="0" custScaleX="56908" custScaleY="57068" custLinFactNeighborX="22337" custLinFactNeighborY="-25798">
        <dgm:presLayoutVars>
          <dgm:chMax val="1"/>
          <dgm:bulletEnabled val="1"/>
        </dgm:presLayoutVars>
      </dgm:prSet>
      <dgm:spPr/>
      <dgm:t>
        <a:bodyPr/>
        <a:lstStyle/>
        <a:p>
          <a:endParaRPr lang="zh-CN" altLang="en-US"/>
        </a:p>
      </dgm:t>
    </dgm:pt>
    <dgm:pt modelId="{7788ED57-2127-47C7-A38E-AD5CC6E38A33}" type="pres">
      <dgm:prSet presAssocID="{660B6866-B75F-4601-A92D-3CF78BEF5518}" presName="quadrantPlaceholder" presStyleCnt="0"/>
      <dgm:spPr/>
    </dgm:pt>
    <dgm:pt modelId="{74932615-5FE0-4B2B-936D-3ADF565D6CEB}" type="pres">
      <dgm:prSet presAssocID="{660B6866-B75F-4601-A92D-3CF78BEF5518}" presName="center1" presStyleLbl="fgShp" presStyleIdx="0" presStyleCnt="2" custLinFactNeighborX="-5661" custLinFactNeighborY="9563"/>
      <dgm:spPr/>
    </dgm:pt>
    <dgm:pt modelId="{B04FE305-5ABD-4C48-83E0-DDBAF31D3524}" type="pres">
      <dgm:prSet presAssocID="{660B6866-B75F-4601-A92D-3CF78BEF5518}" presName="center2" presStyleLbl="fgShp" presStyleIdx="1" presStyleCnt="2" custLinFactNeighborX="-4397" custLinFactNeighborY="-19763"/>
      <dgm:spPr/>
    </dgm:pt>
  </dgm:ptLst>
  <dgm:cxnLst>
    <dgm:cxn modelId="{48756A37-F798-443F-B95E-F8C260F6BC3A}" srcId="{75B16D7D-0DBC-4246-9E07-4F6E5CF286A8}" destId="{63D6153D-04A6-478A-8A68-5481EF4BD46C}" srcOrd="1" destOrd="0" parTransId="{88C5D3A4-46D7-49E3-83F6-4AAF030CD842}" sibTransId="{7BEC79D8-6ACA-4057-9374-C4E827E31512}"/>
    <dgm:cxn modelId="{3A1CCBC3-AB2C-48C4-8E89-6E4923B6F5A8}" type="presOf" srcId="{011FFA43-3310-4C1D-9F71-B31F0CE21386}" destId="{5EB0ABDF-237C-4567-9C84-B3407A3161D8}" srcOrd="0" destOrd="5" presId="urn:microsoft.com/office/officeart/2005/8/layout/cycle4"/>
    <dgm:cxn modelId="{D8823F25-5D1E-4E08-B22B-2C4AB667B859}" type="presOf" srcId="{4FC4C8BE-F24A-4BAB-A31A-8864261B3EB8}" destId="{49FA00F1-D328-4B59-96FD-DC8654034309}" srcOrd="0" destOrd="4" presId="urn:microsoft.com/office/officeart/2005/8/layout/cycle4"/>
    <dgm:cxn modelId="{4867EA09-7F28-4463-80D7-7351CCB3FA29}" type="presOf" srcId="{53E4AF49-6AA2-4BF1-A553-B5BCA1D381CE}" destId="{49FA00F1-D328-4B59-96FD-DC8654034309}" srcOrd="0" destOrd="3" presId="urn:microsoft.com/office/officeart/2005/8/layout/cycle4"/>
    <dgm:cxn modelId="{86601DEE-0062-467E-8AE6-549FAA0AF795}" srcId="{13E86A52-9084-436E-8471-17A44D2E3762}" destId="{8389B8B7-929C-4A02-9D88-7C66EA918023}" srcOrd="1" destOrd="0" parTransId="{47F17C3C-2FC6-451E-9DC7-2304EC545B12}" sibTransId="{0A3AFDC9-72BA-4F0E-9A71-275167397FDF}"/>
    <dgm:cxn modelId="{FF196F28-638B-4538-BD2C-AD6A6530F492}" type="presOf" srcId="{A3D8F971-3622-4927-8A02-6ACE7B892DFB}" destId="{2D26FA5A-811F-4D55-A96A-739C26D71CDB}" srcOrd="1" destOrd="2" presId="urn:microsoft.com/office/officeart/2005/8/layout/cycle4"/>
    <dgm:cxn modelId="{37E8EE41-2368-42B4-9483-AF542C7FDD1D}" srcId="{13E86A52-9084-436E-8471-17A44D2E3762}" destId="{282F5FC0-B2AE-4B79-8E02-0CCE982B498B}" srcOrd="0" destOrd="0" parTransId="{4D4B8B95-2A5D-4A15-B90B-C865501F90EC}" sibTransId="{BE2D8602-E4EB-48C3-BB55-B6CABCDED6DF}"/>
    <dgm:cxn modelId="{8B90E65A-AB81-4281-B05C-A41B53954DD4}" type="presOf" srcId="{53E4AF49-6AA2-4BF1-A553-B5BCA1D381CE}" destId="{3F67CFB9-281A-4FA1-B6F8-F009AB6E2F13}" srcOrd="1" destOrd="3" presId="urn:microsoft.com/office/officeart/2005/8/layout/cycle4"/>
    <dgm:cxn modelId="{2BB7FADB-4997-4A22-931F-03F6167FA261}" srcId="{660B6866-B75F-4601-A92D-3CF78BEF5518}" destId="{75B16D7D-0DBC-4246-9E07-4F6E5CF286A8}" srcOrd="3" destOrd="0" parTransId="{02C3E0C5-DC18-4D72-99C7-F142464DD31F}" sibTransId="{03D3F470-7CF8-4C11-9516-52DD4A61543B}"/>
    <dgm:cxn modelId="{40224BA4-0ADC-4C49-9B80-DB42FE2077DD}" type="presOf" srcId="{8389B8B7-929C-4A02-9D88-7C66EA918023}" destId="{01E8A672-3EDC-4227-A25E-81FC62F55EEB}" srcOrd="0" destOrd="1" presId="urn:microsoft.com/office/officeart/2005/8/layout/cycle4"/>
    <dgm:cxn modelId="{09A59576-77EF-4BFE-BED5-E6EDFA7F70C1}" type="presOf" srcId="{37D8BF0E-56F5-4F92-8704-F484601B922E}" destId="{5EB0ABDF-237C-4567-9C84-B3407A3161D8}" srcOrd="0" destOrd="4" presId="urn:microsoft.com/office/officeart/2005/8/layout/cycle4"/>
    <dgm:cxn modelId="{76C396B9-CF81-4968-A604-6C4FE6DC34FE}" type="presOf" srcId="{39D652AD-B711-4994-8458-E1B03C4DBF59}" destId="{2D26FA5A-811F-4D55-A96A-739C26D71CDB}" srcOrd="1" destOrd="6" presId="urn:microsoft.com/office/officeart/2005/8/layout/cycle4"/>
    <dgm:cxn modelId="{0EC8F90C-3A2A-4A51-A5CB-E200436D5B20}" srcId="{33AD3081-4998-4E89-81F3-D980BD0678E7}" destId="{8CBB7AAF-2F5F-4DD3-8412-20EC1FF5E3B8}" srcOrd="3" destOrd="0" parTransId="{4B7E7AEC-7754-4073-9ECA-AF9E30A50827}" sibTransId="{05DB8D0D-13D8-409C-8B3F-6D63C586230B}"/>
    <dgm:cxn modelId="{0E950C1A-713A-4A95-8A25-C8664912950F}" type="presOf" srcId="{282F5FC0-B2AE-4B79-8E02-0CCE982B498B}" destId="{01E8A672-3EDC-4227-A25E-81FC62F55EEB}" srcOrd="0" destOrd="0" presId="urn:microsoft.com/office/officeart/2005/8/layout/cycle4"/>
    <dgm:cxn modelId="{1D000F0E-34A7-4EF6-AFD0-5C2215131E82}" type="presOf" srcId="{011FFA43-3310-4C1D-9F71-B31F0CE21386}" destId="{2D26FA5A-811F-4D55-A96A-739C26D71CDB}" srcOrd="1" destOrd="5" presId="urn:microsoft.com/office/officeart/2005/8/layout/cycle4"/>
    <dgm:cxn modelId="{63DA0B8D-BC37-4E10-B4D5-54A30C16F08B}" srcId="{065658CB-3901-4F62-A6A2-6DEFC1BA7179}" destId="{6C13A6DF-1DC7-4DD1-8B14-366C1984322D}" srcOrd="3" destOrd="0" parTransId="{60602465-306E-4ECF-A617-887E8C3A681D}" sibTransId="{C76A0BED-8CFA-42C2-8167-43C7FF771E73}"/>
    <dgm:cxn modelId="{8E0A1C05-83E2-4840-9D6B-17D423326391}" type="presOf" srcId="{63D6153D-04A6-478A-8A68-5481EF4BD46C}" destId="{49FA00F1-D328-4B59-96FD-DC8654034309}" srcOrd="0" destOrd="1" presId="urn:microsoft.com/office/officeart/2005/8/layout/cycle4"/>
    <dgm:cxn modelId="{D3CCFB6F-22F8-4649-ACC2-48B3A37E0B7A}" srcId="{33AD3081-4998-4E89-81F3-D980BD0678E7}" destId="{39D652AD-B711-4994-8458-E1B03C4DBF59}" srcOrd="6" destOrd="0" parTransId="{2801620E-C619-474B-BA2E-40662997B7DF}" sibTransId="{3B3B95A8-B746-4F1B-ABAA-3FCC213A8EEC}"/>
    <dgm:cxn modelId="{E5E722BD-4EE2-4C36-93C5-4A6ED200983C}" type="presOf" srcId="{A3D8F971-3622-4927-8A02-6ACE7B892DFB}" destId="{5EB0ABDF-237C-4567-9C84-B3407A3161D8}" srcOrd="0" destOrd="2" presId="urn:microsoft.com/office/officeart/2005/8/layout/cycle4"/>
    <dgm:cxn modelId="{AAFE0EF4-9F2D-42FD-9D52-90BB75457F08}" type="presOf" srcId="{F3E81CB6-CE26-43F2-A1DA-4BA634A05125}" destId="{F18AB568-B353-4237-9AC6-1458BBE1FEC1}" srcOrd="1" destOrd="0" presId="urn:microsoft.com/office/officeart/2005/8/layout/cycle4"/>
    <dgm:cxn modelId="{FF5AE3EC-2097-4B86-B651-409E2BC9E283}" type="presOf" srcId="{63D6153D-04A6-478A-8A68-5481EF4BD46C}" destId="{3F67CFB9-281A-4FA1-B6F8-F009AB6E2F13}" srcOrd="1" destOrd="1" presId="urn:microsoft.com/office/officeart/2005/8/layout/cycle4"/>
    <dgm:cxn modelId="{1D75BDF2-4C80-428E-8B38-EF9F5D4E70DE}" srcId="{660B6866-B75F-4601-A92D-3CF78BEF5518}" destId="{065658CB-3901-4F62-A6A2-6DEFC1BA7179}" srcOrd="2" destOrd="0" parTransId="{4D5822DD-0456-4354-82EC-50C808252870}" sibTransId="{654E92B4-D9C9-41A4-9F21-489E99B96AD9}"/>
    <dgm:cxn modelId="{0E0C50A3-2BFE-429A-BE86-CD34BF470C31}" type="presOf" srcId="{ED1780D6-4ABF-4E4C-B641-5D27161FD507}" destId="{49FA00F1-D328-4B59-96FD-DC8654034309}" srcOrd="0" destOrd="2" presId="urn:microsoft.com/office/officeart/2005/8/layout/cycle4"/>
    <dgm:cxn modelId="{1D8CBF35-E6E4-4E83-81BC-D64B56389D12}" srcId="{065658CB-3901-4F62-A6A2-6DEFC1BA7179}" destId="{8D87C26B-865E-4B17-A799-08E83AEAF6B9}" srcOrd="2" destOrd="0" parTransId="{11D4D824-B0EB-4234-BAA5-E7D7E45D6DD1}" sibTransId="{24FC3625-251A-47CC-ABC2-EB2B8DDBFBF1}"/>
    <dgm:cxn modelId="{F201B52D-4DE6-467B-8366-C58938C00F20}" type="presOf" srcId="{13E86A52-9084-436E-8471-17A44D2E3762}" destId="{98BDB634-5CC6-435E-9AD2-82A3261B7A96}" srcOrd="0" destOrd="0" presId="urn:microsoft.com/office/officeart/2005/8/layout/cycle4"/>
    <dgm:cxn modelId="{AA107FCD-6D13-4889-8E20-882BBE67970B}" type="presOf" srcId="{F3E81CB6-CE26-43F2-A1DA-4BA634A05125}" destId="{DD02D4BC-5F6A-4CD1-83C8-30094DCFED08}" srcOrd="0" destOrd="0" presId="urn:microsoft.com/office/officeart/2005/8/layout/cycle4"/>
    <dgm:cxn modelId="{482F6F7E-9E27-4857-B845-BF0568B7F4FC}" type="presOf" srcId="{282F5FC0-B2AE-4B79-8E02-0CCE982B498B}" destId="{FAFC937E-0C74-4FDD-9793-489BBD25A1E1}" srcOrd="1" destOrd="0" presId="urn:microsoft.com/office/officeart/2005/8/layout/cycle4"/>
    <dgm:cxn modelId="{43FF4EDB-1C71-4979-9A92-2D91E4EBF56E}" srcId="{75B16D7D-0DBC-4246-9E07-4F6E5CF286A8}" destId="{4FC4C8BE-F24A-4BAB-A31A-8864261B3EB8}" srcOrd="4" destOrd="0" parTransId="{988EB7CB-D130-4296-878E-C1ED45910663}" sibTransId="{84C15F3A-6ED0-4FA9-A4B1-2A27DB0D7F41}"/>
    <dgm:cxn modelId="{371FCB7B-F5D4-4944-AFAD-EE92D43EDDF4}" type="presOf" srcId="{9CC01860-6AB1-46CE-951A-BAE1F818BF6D}" destId="{2D26FA5A-811F-4D55-A96A-739C26D71CDB}" srcOrd="1" destOrd="0" presId="urn:microsoft.com/office/officeart/2005/8/layout/cycle4"/>
    <dgm:cxn modelId="{2E222FE8-DD0B-4488-BE0A-EB5B8A9FDA42}" type="presOf" srcId="{33AD3081-4998-4E89-81F3-D980BD0678E7}" destId="{281D1D9F-622B-4258-9759-829063618EBE}" srcOrd="0" destOrd="0" presId="urn:microsoft.com/office/officeart/2005/8/layout/cycle4"/>
    <dgm:cxn modelId="{827F56FA-4A54-48D8-AF69-7B6BA18F762B}" srcId="{660B6866-B75F-4601-A92D-3CF78BEF5518}" destId="{13E86A52-9084-436E-8471-17A44D2E3762}" srcOrd="1" destOrd="0" parTransId="{7803B9B3-16C3-4EB6-B731-2D9D5853C700}" sibTransId="{158D0BAB-CAD6-47FB-9889-BEEA4F3EF476}"/>
    <dgm:cxn modelId="{424D49DA-A21D-4FC6-AB98-DF6A9008CF92}" type="presOf" srcId="{13F51CD3-3294-4B3F-A2A8-3752AAF23FBE}" destId="{2D26FA5A-811F-4D55-A96A-739C26D71CDB}" srcOrd="1" destOrd="7" presId="urn:microsoft.com/office/officeart/2005/8/layout/cycle4"/>
    <dgm:cxn modelId="{59C894CC-5183-415A-BEC6-4FAAC12B02BD}" type="presOf" srcId="{8389B8B7-929C-4A02-9D88-7C66EA918023}" destId="{FAFC937E-0C74-4FDD-9793-489BBD25A1E1}" srcOrd="1" destOrd="1" presId="urn:microsoft.com/office/officeart/2005/8/layout/cycle4"/>
    <dgm:cxn modelId="{5793388B-CCB0-499A-AA55-D004A7F73055}" srcId="{065658CB-3901-4F62-A6A2-6DEFC1BA7179}" destId="{9C558E00-07D8-4DAA-9B44-35E7E92525BF}" srcOrd="4" destOrd="0" parTransId="{737357C7-2D33-4E2B-876F-5A673C77BCAE}" sibTransId="{74D84976-A212-44FC-B81B-4A24AF6BC186}"/>
    <dgm:cxn modelId="{6722635E-8BFA-47AC-89B2-DA0A6A8E3EAA}" srcId="{75B16D7D-0DBC-4246-9E07-4F6E5CF286A8}" destId="{ED1780D6-4ABF-4E4C-B641-5D27161FD507}" srcOrd="2" destOrd="0" parTransId="{ABE0B99B-C73D-4615-94F3-FC1661AC4766}" sibTransId="{3EF14D46-0A0A-4D92-86C4-D0EC715C416E}"/>
    <dgm:cxn modelId="{F8D96321-4533-4FF6-9954-A805424D88ED}" type="presOf" srcId="{85AD154D-3E2B-4902-B9ED-731FCF6B3AB7}" destId="{01E8A672-3EDC-4227-A25E-81FC62F55EEB}" srcOrd="0" destOrd="4" presId="urn:microsoft.com/office/officeart/2005/8/layout/cycle4"/>
    <dgm:cxn modelId="{5DCE8CA1-958F-45E6-BDC7-2D7D654A9EAD}" type="presOf" srcId="{9CC01860-6AB1-46CE-951A-BAE1F818BF6D}" destId="{5EB0ABDF-237C-4567-9C84-B3407A3161D8}" srcOrd="0" destOrd="0" presId="urn:microsoft.com/office/officeart/2005/8/layout/cycle4"/>
    <dgm:cxn modelId="{39DD1362-88D3-4674-A6FB-04186FBDE424}" type="presOf" srcId="{9D7BA69F-B0CE-4294-BEB9-97B92ABE0268}" destId="{F18AB568-B353-4237-9AC6-1458BBE1FEC1}" srcOrd="1" destOrd="1" presId="urn:microsoft.com/office/officeart/2005/8/layout/cycle4"/>
    <dgm:cxn modelId="{CC064F33-6C2F-40C7-BDDE-3739F69DDA73}" type="presOf" srcId="{3AF8173E-A570-426A-A452-BC319B178491}" destId="{49FA00F1-D328-4B59-96FD-DC8654034309}" srcOrd="0" destOrd="0" presId="urn:microsoft.com/office/officeart/2005/8/layout/cycle4"/>
    <dgm:cxn modelId="{1F3D9E52-7556-47CB-A303-5C7F6EDF6630}" srcId="{75B16D7D-0DBC-4246-9E07-4F6E5CF286A8}" destId="{3AF8173E-A570-426A-A452-BC319B178491}" srcOrd="0" destOrd="0" parTransId="{8DCB65C3-E737-4AC9-91C7-75BD908C6D8E}" sibTransId="{9048CE0B-D0BB-45DC-A318-1FD0C3ED652E}"/>
    <dgm:cxn modelId="{E7A8C7E4-64E9-4C7D-89A9-FF786781EF41}" type="presOf" srcId="{75B16D7D-0DBC-4246-9E07-4F6E5CF286A8}" destId="{B0FB5C0E-1432-4EC7-9284-19E29E2FFF17}" srcOrd="0" destOrd="0" presId="urn:microsoft.com/office/officeart/2005/8/layout/cycle4"/>
    <dgm:cxn modelId="{2136F05F-00E8-42B1-B785-B74119FCD33C}" srcId="{33AD3081-4998-4E89-81F3-D980BD0678E7}" destId="{37D8BF0E-56F5-4F92-8704-F484601B922E}" srcOrd="4" destOrd="0" parTransId="{E2EEA55D-F6EC-4FDE-932D-FBE84E6E2B59}" sibTransId="{18E94AFB-A9CB-4A5D-89B4-E5EA384585DD}"/>
    <dgm:cxn modelId="{9B1F9391-04BE-4F8F-BEEE-A044A231372F}" type="presOf" srcId="{32D4FEEA-D70D-4966-AB9D-588D9A8704F5}" destId="{5EB0ABDF-237C-4567-9C84-B3407A3161D8}" srcOrd="0" destOrd="1" presId="urn:microsoft.com/office/officeart/2005/8/layout/cycle4"/>
    <dgm:cxn modelId="{7098160B-BF20-4BCE-9DB2-701299E8B9A8}" type="presOf" srcId="{8D87C26B-865E-4B17-A799-08E83AEAF6B9}" destId="{F18AB568-B353-4237-9AC6-1458BBE1FEC1}" srcOrd="1" destOrd="2" presId="urn:microsoft.com/office/officeart/2005/8/layout/cycle4"/>
    <dgm:cxn modelId="{47E28E25-84E2-448F-97DF-3D7CEF5F3818}" type="presOf" srcId="{682E139F-6399-4978-89F3-5579D41CAC3C}" destId="{01E8A672-3EDC-4227-A25E-81FC62F55EEB}" srcOrd="0" destOrd="3" presId="urn:microsoft.com/office/officeart/2005/8/layout/cycle4"/>
    <dgm:cxn modelId="{FCCE8F40-14F5-414A-BF2E-33DD94987C0D}" srcId="{13E86A52-9084-436E-8471-17A44D2E3762}" destId="{D8E385E7-C149-4E7C-BB25-8CDFC72F8E37}" srcOrd="2" destOrd="0" parTransId="{B2F60E07-7F17-4E18-B4EA-2446CF1E1A4C}" sibTransId="{202739E4-DFE5-4E26-B5EF-D8F33343EEB9}"/>
    <dgm:cxn modelId="{10E5B94A-0A55-4FF3-913A-717B4CE891B1}" type="presOf" srcId="{8CBB7AAF-2F5F-4DD3-8412-20EC1FF5E3B8}" destId="{5EB0ABDF-237C-4567-9C84-B3407A3161D8}" srcOrd="0" destOrd="3" presId="urn:microsoft.com/office/officeart/2005/8/layout/cycle4"/>
    <dgm:cxn modelId="{A1776AC3-DAB2-4A24-ABB2-787C861A6783}" type="presOf" srcId="{682E139F-6399-4978-89F3-5579D41CAC3C}" destId="{FAFC937E-0C74-4FDD-9793-489BBD25A1E1}" srcOrd="1" destOrd="3" presId="urn:microsoft.com/office/officeart/2005/8/layout/cycle4"/>
    <dgm:cxn modelId="{F06E42DA-0818-476D-B5B2-710A28F64518}" type="presOf" srcId="{8D87C26B-865E-4B17-A799-08E83AEAF6B9}" destId="{DD02D4BC-5F6A-4CD1-83C8-30094DCFED08}" srcOrd="0" destOrd="2" presId="urn:microsoft.com/office/officeart/2005/8/layout/cycle4"/>
    <dgm:cxn modelId="{9CC3D23F-914F-4158-8F0D-4D1FFBC8C11E}" srcId="{065658CB-3901-4F62-A6A2-6DEFC1BA7179}" destId="{9D7BA69F-B0CE-4294-BEB9-97B92ABE0268}" srcOrd="1" destOrd="0" parTransId="{6EC8DAD2-6B93-4DFC-A001-163E207B5459}" sibTransId="{3E98CEF2-B7A8-4261-B0C5-8F64ECA250DC}"/>
    <dgm:cxn modelId="{201BED56-4FA9-4770-80EB-7EAADA9F9540}" type="presOf" srcId="{13F51CD3-3294-4B3F-A2A8-3752AAF23FBE}" destId="{5EB0ABDF-237C-4567-9C84-B3407A3161D8}" srcOrd="0" destOrd="7" presId="urn:microsoft.com/office/officeart/2005/8/layout/cycle4"/>
    <dgm:cxn modelId="{99867334-4742-4EF7-9D2A-47E6F07D382D}" srcId="{13E86A52-9084-436E-8471-17A44D2E3762}" destId="{85AD154D-3E2B-4902-B9ED-731FCF6B3AB7}" srcOrd="4" destOrd="0" parTransId="{BE027020-AC6D-4810-86BF-1C458E690A2D}" sibTransId="{63303ECE-E7CE-48B9-AF5D-9F1ABEAD4F60}"/>
    <dgm:cxn modelId="{2F625D36-FC01-4802-B215-BFD5E5457388}" srcId="{065658CB-3901-4F62-A6A2-6DEFC1BA7179}" destId="{F3E81CB6-CE26-43F2-A1DA-4BA634A05125}" srcOrd="0" destOrd="0" parTransId="{2EEF3723-E95E-4C47-A3B2-D23238B95A26}" sibTransId="{8B18852E-7BC0-461E-B0B4-30287D34D9C8}"/>
    <dgm:cxn modelId="{3AA49C57-58AF-478D-8643-F190A9613C92}" type="presOf" srcId="{9D7BA69F-B0CE-4294-BEB9-97B92ABE0268}" destId="{DD02D4BC-5F6A-4CD1-83C8-30094DCFED08}" srcOrd="0" destOrd="1" presId="urn:microsoft.com/office/officeart/2005/8/layout/cycle4"/>
    <dgm:cxn modelId="{A2F3CC8F-E146-448B-AF2B-36F8D49BABC3}" type="presOf" srcId="{32D4FEEA-D70D-4966-AB9D-588D9A8704F5}" destId="{2D26FA5A-811F-4D55-A96A-739C26D71CDB}" srcOrd="1" destOrd="1" presId="urn:microsoft.com/office/officeart/2005/8/layout/cycle4"/>
    <dgm:cxn modelId="{18309138-583D-4F7A-A36A-565C84EAD6FC}" type="presOf" srcId="{4FC4C8BE-F24A-4BAB-A31A-8864261B3EB8}" destId="{3F67CFB9-281A-4FA1-B6F8-F009AB6E2F13}" srcOrd="1" destOrd="4" presId="urn:microsoft.com/office/officeart/2005/8/layout/cycle4"/>
    <dgm:cxn modelId="{2C36116A-CA82-4814-81EA-2DF29C43E314}" srcId="{13E86A52-9084-436E-8471-17A44D2E3762}" destId="{682E139F-6399-4978-89F3-5579D41CAC3C}" srcOrd="3" destOrd="0" parTransId="{FF25D822-262B-4BA0-9FDC-A77B4D7DCFCE}" sibTransId="{A12D7B63-6618-4535-8051-F3CE67C939BB}"/>
    <dgm:cxn modelId="{B2A21C82-A28F-4328-8510-97C1DCAA74E6}" type="presOf" srcId="{6C13A6DF-1DC7-4DD1-8B14-366C1984322D}" destId="{DD02D4BC-5F6A-4CD1-83C8-30094DCFED08}" srcOrd="0" destOrd="3" presId="urn:microsoft.com/office/officeart/2005/8/layout/cycle4"/>
    <dgm:cxn modelId="{5ADA691B-7972-4837-B54D-7941F54DF55B}" type="presOf" srcId="{660B6866-B75F-4601-A92D-3CF78BEF5518}" destId="{A6167C8F-CC17-40B9-A5E5-D3157941B00D}" srcOrd="0" destOrd="0" presId="urn:microsoft.com/office/officeart/2005/8/layout/cycle4"/>
    <dgm:cxn modelId="{997BA014-FDAA-46BF-9C55-7AA89F4F9B9D}" type="presOf" srcId="{9C558E00-07D8-4DAA-9B44-35E7E92525BF}" destId="{DD02D4BC-5F6A-4CD1-83C8-30094DCFED08}" srcOrd="0" destOrd="4" presId="urn:microsoft.com/office/officeart/2005/8/layout/cycle4"/>
    <dgm:cxn modelId="{B7C34FEC-E421-4135-B3BC-5BEA52EB96A0}" type="presOf" srcId="{D8E385E7-C149-4E7C-BB25-8CDFC72F8E37}" destId="{01E8A672-3EDC-4227-A25E-81FC62F55EEB}" srcOrd="0" destOrd="2" presId="urn:microsoft.com/office/officeart/2005/8/layout/cycle4"/>
    <dgm:cxn modelId="{A1FC78D2-AFC3-46E6-B659-561493942381}" type="presOf" srcId="{ED1780D6-4ABF-4E4C-B641-5D27161FD507}" destId="{3F67CFB9-281A-4FA1-B6F8-F009AB6E2F13}" srcOrd="1" destOrd="2" presId="urn:microsoft.com/office/officeart/2005/8/layout/cycle4"/>
    <dgm:cxn modelId="{FEF327CD-4116-4739-AD87-115F609D483B}" type="presOf" srcId="{6C13A6DF-1DC7-4DD1-8B14-366C1984322D}" destId="{F18AB568-B353-4237-9AC6-1458BBE1FEC1}" srcOrd="1" destOrd="3" presId="urn:microsoft.com/office/officeart/2005/8/layout/cycle4"/>
    <dgm:cxn modelId="{3F5DDA11-0201-411E-ABC3-BDD28E7BF335}" type="presOf" srcId="{9C558E00-07D8-4DAA-9B44-35E7E92525BF}" destId="{F18AB568-B353-4237-9AC6-1458BBE1FEC1}" srcOrd="1" destOrd="4" presId="urn:microsoft.com/office/officeart/2005/8/layout/cycle4"/>
    <dgm:cxn modelId="{FB6733A9-E797-40E3-833B-B03788596EF8}" type="presOf" srcId="{8CBB7AAF-2F5F-4DD3-8412-20EC1FF5E3B8}" destId="{2D26FA5A-811F-4D55-A96A-739C26D71CDB}" srcOrd="1" destOrd="3" presId="urn:microsoft.com/office/officeart/2005/8/layout/cycle4"/>
    <dgm:cxn modelId="{4AA2AB58-2150-4AC2-9288-C6267E87C9AA}" type="presOf" srcId="{39D652AD-B711-4994-8458-E1B03C4DBF59}" destId="{5EB0ABDF-237C-4567-9C84-B3407A3161D8}" srcOrd="0" destOrd="6" presId="urn:microsoft.com/office/officeart/2005/8/layout/cycle4"/>
    <dgm:cxn modelId="{880430C0-CC30-414B-9437-B074A2DE710E}" type="presOf" srcId="{D8E385E7-C149-4E7C-BB25-8CDFC72F8E37}" destId="{FAFC937E-0C74-4FDD-9793-489BBD25A1E1}" srcOrd="1" destOrd="2" presId="urn:microsoft.com/office/officeart/2005/8/layout/cycle4"/>
    <dgm:cxn modelId="{BEAB2DC7-D1A4-4378-8FC5-A8AD9F74B764}" srcId="{33AD3081-4998-4E89-81F3-D980BD0678E7}" destId="{9CC01860-6AB1-46CE-951A-BAE1F818BF6D}" srcOrd="0" destOrd="0" parTransId="{B4290C9E-FC68-4D8D-9D1D-ACEC9FB94B08}" sibTransId="{88D2131F-CFA2-4AE8-969E-76BBC6B059DD}"/>
    <dgm:cxn modelId="{A702A8C3-7FBC-46DB-AA2D-601B502B821A}" type="presOf" srcId="{37D8BF0E-56F5-4F92-8704-F484601B922E}" destId="{2D26FA5A-811F-4D55-A96A-739C26D71CDB}" srcOrd="1" destOrd="4" presId="urn:microsoft.com/office/officeart/2005/8/layout/cycle4"/>
    <dgm:cxn modelId="{7817C24A-B883-4309-9858-314BE5DCE982}" type="presOf" srcId="{3AF8173E-A570-426A-A452-BC319B178491}" destId="{3F67CFB9-281A-4FA1-B6F8-F009AB6E2F13}" srcOrd="1" destOrd="0" presId="urn:microsoft.com/office/officeart/2005/8/layout/cycle4"/>
    <dgm:cxn modelId="{539250E1-A8B5-4A83-A836-F18E84249605}" srcId="{33AD3081-4998-4E89-81F3-D980BD0678E7}" destId="{A3D8F971-3622-4927-8A02-6ACE7B892DFB}" srcOrd="2" destOrd="0" parTransId="{86561CA0-B275-4BE4-B1E7-33B094D5379D}" sibTransId="{BEB8EA35-A24F-49C9-B7F4-9A79F3E53F7A}"/>
    <dgm:cxn modelId="{1DB1D138-15C3-4169-A586-7470271BB518}" type="presOf" srcId="{065658CB-3901-4F62-A6A2-6DEFC1BA7179}" destId="{01B5D4CE-BD73-40DF-8653-FDC8A481FEFB}" srcOrd="0" destOrd="0" presId="urn:microsoft.com/office/officeart/2005/8/layout/cycle4"/>
    <dgm:cxn modelId="{FF58A421-5054-4BA0-9EED-5350E7CC7C37}" type="presOf" srcId="{85AD154D-3E2B-4902-B9ED-731FCF6B3AB7}" destId="{FAFC937E-0C74-4FDD-9793-489BBD25A1E1}" srcOrd="1" destOrd="4" presId="urn:microsoft.com/office/officeart/2005/8/layout/cycle4"/>
    <dgm:cxn modelId="{5817C4F6-19EA-4BBC-A3F7-D33ADA31C2E8}" srcId="{33AD3081-4998-4E89-81F3-D980BD0678E7}" destId="{13F51CD3-3294-4B3F-A2A8-3752AAF23FBE}" srcOrd="7" destOrd="0" parTransId="{97823520-08FC-4745-AD61-2E5EED73D4A6}" sibTransId="{1522D4F1-6822-4AD2-A379-9F174C972FD8}"/>
    <dgm:cxn modelId="{B5837A9F-5E65-41A4-A75F-6EF02469D71D}" srcId="{33AD3081-4998-4E89-81F3-D980BD0678E7}" destId="{32D4FEEA-D70D-4966-AB9D-588D9A8704F5}" srcOrd="1" destOrd="0" parTransId="{83E246B0-311C-4666-BE2F-4AFA352402AA}" sibTransId="{CFC5467A-3BE3-4128-92F3-374047679E1F}"/>
    <dgm:cxn modelId="{31D8B696-2544-4DB1-AD09-5435782F4AAC}" srcId="{33AD3081-4998-4E89-81F3-D980BD0678E7}" destId="{011FFA43-3310-4C1D-9F71-B31F0CE21386}" srcOrd="5" destOrd="0" parTransId="{38CB6976-0C92-4F48-B030-DAEA795AD874}" sibTransId="{91271007-1025-4AB0-9738-20C0A254E64A}"/>
    <dgm:cxn modelId="{3E55F559-DD39-44A2-903B-60FA6147F5C0}" srcId="{75B16D7D-0DBC-4246-9E07-4F6E5CF286A8}" destId="{53E4AF49-6AA2-4BF1-A553-B5BCA1D381CE}" srcOrd="3" destOrd="0" parTransId="{14148464-DC6F-48EB-B848-D0DE134DCCD0}" sibTransId="{AAC13139-8B19-42D6-9839-C1BC1337B34F}"/>
    <dgm:cxn modelId="{B71E8F30-3A6D-4052-A8BB-B78C88E8A0B2}" srcId="{660B6866-B75F-4601-A92D-3CF78BEF5518}" destId="{33AD3081-4998-4E89-81F3-D980BD0678E7}" srcOrd="0" destOrd="0" parTransId="{7B32D144-CC85-4E61-A5A4-B0A4CD97942D}" sibTransId="{9BA7B196-2DB1-42E9-B900-B6DFAB593244}"/>
    <dgm:cxn modelId="{7338F2DD-7199-4863-9C06-2BD0AE765F3E}" type="presParOf" srcId="{A6167C8F-CC17-40B9-A5E5-D3157941B00D}" destId="{39BC29CD-5A1C-4B71-BE7D-B10428801B7C}" srcOrd="0" destOrd="0" presId="urn:microsoft.com/office/officeart/2005/8/layout/cycle4"/>
    <dgm:cxn modelId="{43B0E808-6A34-46A7-9F39-730B336AABF2}" type="presParOf" srcId="{39BC29CD-5A1C-4B71-BE7D-B10428801B7C}" destId="{89FFBEAE-29CA-4F30-8296-BE31D7B7CA66}" srcOrd="0" destOrd="0" presId="urn:microsoft.com/office/officeart/2005/8/layout/cycle4"/>
    <dgm:cxn modelId="{15608030-D15C-4200-A30A-03AA6C1E5903}" type="presParOf" srcId="{89FFBEAE-29CA-4F30-8296-BE31D7B7CA66}" destId="{5EB0ABDF-237C-4567-9C84-B3407A3161D8}" srcOrd="0" destOrd="0" presId="urn:microsoft.com/office/officeart/2005/8/layout/cycle4"/>
    <dgm:cxn modelId="{FD33DC9F-C7C6-458F-8A4A-CCB06058EC9C}" type="presParOf" srcId="{89FFBEAE-29CA-4F30-8296-BE31D7B7CA66}" destId="{2D26FA5A-811F-4D55-A96A-739C26D71CDB}" srcOrd="1" destOrd="0" presId="urn:microsoft.com/office/officeart/2005/8/layout/cycle4"/>
    <dgm:cxn modelId="{DF3CF01B-9E45-4123-A6C8-CDE86B31328C}" type="presParOf" srcId="{39BC29CD-5A1C-4B71-BE7D-B10428801B7C}" destId="{F5FD128B-C4ED-4E1E-AF75-191C2BF069CD}" srcOrd="1" destOrd="0" presId="urn:microsoft.com/office/officeart/2005/8/layout/cycle4"/>
    <dgm:cxn modelId="{3519C442-7A4F-47C6-A637-A19FD8EA1D41}" type="presParOf" srcId="{F5FD128B-C4ED-4E1E-AF75-191C2BF069CD}" destId="{01E8A672-3EDC-4227-A25E-81FC62F55EEB}" srcOrd="0" destOrd="0" presId="urn:microsoft.com/office/officeart/2005/8/layout/cycle4"/>
    <dgm:cxn modelId="{5A65A1D7-D794-4C9B-8F10-6F4F82AE4C0E}" type="presParOf" srcId="{F5FD128B-C4ED-4E1E-AF75-191C2BF069CD}" destId="{FAFC937E-0C74-4FDD-9793-489BBD25A1E1}" srcOrd="1" destOrd="0" presId="urn:microsoft.com/office/officeart/2005/8/layout/cycle4"/>
    <dgm:cxn modelId="{EDA84DB0-A731-4B47-9737-376D8C061352}" type="presParOf" srcId="{39BC29CD-5A1C-4B71-BE7D-B10428801B7C}" destId="{06F08AE8-3AB3-4C6A-9688-C4BF411EC2A0}" srcOrd="2" destOrd="0" presId="urn:microsoft.com/office/officeart/2005/8/layout/cycle4"/>
    <dgm:cxn modelId="{AB352327-6AF1-47FC-96BA-AF62B511CFBA}" type="presParOf" srcId="{06F08AE8-3AB3-4C6A-9688-C4BF411EC2A0}" destId="{DD02D4BC-5F6A-4CD1-83C8-30094DCFED08}" srcOrd="0" destOrd="0" presId="urn:microsoft.com/office/officeart/2005/8/layout/cycle4"/>
    <dgm:cxn modelId="{3CE9B72D-1B4E-4071-836F-B02427BE3191}" type="presParOf" srcId="{06F08AE8-3AB3-4C6A-9688-C4BF411EC2A0}" destId="{F18AB568-B353-4237-9AC6-1458BBE1FEC1}" srcOrd="1" destOrd="0" presId="urn:microsoft.com/office/officeart/2005/8/layout/cycle4"/>
    <dgm:cxn modelId="{756380D3-F74F-42AD-B016-69F894D518DB}" type="presParOf" srcId="{39BC29CD-5A1C-4B71-BE7D-B10428801B7C}" destId="{CD408EAE-9E32-4CE3-AA5C-71FA9A2830F0}" srcOrd="3" destOrd="0" presId="urn:microsoft.com/office/officeart/2005/8/layout/cycle4"/>
    <dgm:cxn modelId="{6B7ECCF8-16C0-48D8-BB22-FDB79D84872B}" type="presParOf" srcId="{CD408EAE-9E32-4CE3-AA5C-71FA9A2830F0}" destId="{49FA00F1-D328-4B59-96FD-DC8654034309}" srcOrd="0" destOrd="0" presId="urn:microsoft.com/office/officeart/2005/8/layout/cycle4"/>
    <dgm:cxn modelId="{178CF5E4-DB9F-467E-971A-65D85527B91D}" type="presParOf" srcId="{CD408EAE-9E32-4CE3-AA5C-71FA9A2830F0}" destId="{3F67CFB9-281A-4FA1-B6F8-F009AB6E2F13}" srcOrd="1" destOrd="0" presId="urn:microsoft.com/office/officeart/2005/8/layout/cycle4"/>
    <dgm:cxn modelId="{AD0CA581-BE11-41A3-A118-EA6BD3D10932}" type="presParOf" srcId="{39BC29CD-5A1C-4B71-BE7D-B10428801B7C}" destId="{917C3A55-9355-4B84-894A-47C582F56EF8}" srcOrd="4" destOrd="0" presId="urn:microsoft.com/office/officeart/2005/8/layout/cycle4"/>
    <dgm:cxn modelId="{5BD07182-18BA-43D3-A4E7-68D48ED12235}" type="presParOf" srcId="{A6167C8F-CC17-40B9-A5E5-D3157941B00D}" destId="{800C2490-DE01-440F-8BB4-6057DEFF3CB1}" srcOrd="1" destOrd="0" presId="urn:microsoft.com/office/officeart/2005/8/layout/cycle4"/>
    <dgm:cxn modelId="{B94266EC-EB8D-4A3F-B52F-D48E78EA1010}" type="presParOf" srcId="{800C2490-DE01-440F-8BB4-6057DEFF3CB1}" destId="{281D1D9F-622B-4258-9759-829063618EBE}" srcOrd="0" destOrd="0" presId="urn:microsoft.com/office/officeart/2005/8/layout/cycle4"/>
    <dgm:cxn modelId="{EAFEAFD7-E33C-475B-BE94-A24FD0CCF1BE}" type="presParOf" srcId="{800C2490-DE01-440F-8BB4-6057DEFF3CB1}" destId="{98BDB634-5CC6-435E-9AD2-82A3261B7A96}" srcOrd="1" destOrd="0" presId="urn:microsoft.com/office/officeart/2005/8/layout/cycle4"/>
    <dgm:cxn modelId="{B62E61F8-8996-4A5A-BCF6-C4252631115A}" type="presParOf" srcId="{800C2490-DE01-440F-8BB4-6057DEFF3CB1}" destId="{01B5D4CE-BD73-40DF-8653-FDC8A481FEFB}" srcOrd="2" destOrd="0" presId="urn:microsoft.com/office/officeart/2005/8/layout/cycle4"/>
    <dgm:cxn modelId="{2EFB58E0-A56E-4DA3-A7B3-B07939BD21DA}" type="presParOf" srcId="{800C2490-DE01-440F-8BB4-6057DEFF3CB1}" destId="{B0FB5C0E-1432-4EC7-9284-19E29E2FFF17}" srcOrd="3" destOrd="0" presId="urn:microsoft.com/office/officeart/2005/8/layout/cycle4"/>
    <dgm:cxn modelId="{74ACFD1D-7848-453B-8D55-6A23B60B84A8}" type="presParOf" srcId="{800C2490-DE01-440F-8BB4-6057DEFF3CB1}" destId="{7788ED57-2127-47C7-A38E-AD5CC6E38A33}" srcOrd="4" destOrd="0" presId="urn:microsoft.com/office/officeart/2005/8/layout/cycle4"/>
    <dgm:cxn modelId="{DA800CB6-7055-4EF5-8C2A-BD6596EAD4EA}" type="presParOf" srcId="{A6167C8F-CC17-40B9-A5E5-D3157941B00D}" destId="{74932615-5FE0-4B2B-936D-3ADF565D6CEB}" srcOrd="2" destOrd="0" presId="urn:microsoft.com/office/officeart/2005/8/layout/cycle4"/>
    <dgm:cxn modelId="{4AE63BD6-BE9A-451A-9DF0-76CEF66DFD9E}" type="presParOf" srcId="{A6167C8F-CC17-40B9-A5E5-D3157941B00D}" destId="{B04FE305-5ABD-4C48-83E0-DDBAF31D3524}"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E25995-E636-4A27-AD30-8DCEEF37BD27}" type="datetimeFigureOut">
              <a:rPr lang="zh-CN" altLang="en-US" smtClean="0"/>
              <a:t>2016/11/5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66A354-FC7A-4351-A600-2C05E679EC9C}" type="slidenum">
              <a:rPr lang="zh-CN" altLang="en-US" smtClean="0"/>
              <a:t>‹#›</a:t>
            </a:fld>
            <a:endParaRPr lang="zh-CN" altLang="en-US"/>
          </a:p>
        </p:txBody>
      </p:sp>
    </p:spTree>
    <p:extLst>
      <p:ext uri="{BB962C8B-B14F-4D97-AF65-F5344CB8AC3E}">
        <p14:creationId xmlns:p14="http://schemas.microsoft.com/office/powerpoint/2010/main" val="3156261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Date Placeholder 4"/>
          <p:cNvSpPr>
            <a:spLocks noGrp="1"/>
          </p:cNvSpPr>
          <p:nvPr>
            <p:ph type="dt" idx="11"/>
          </p:nvPr>
        </p:nvSpPr>
        <p:spPr/>
        <p:txBody>
          <a:bodyPr/>
          <a:lstStyle/>
          <a:p>
            <a:fld id="{81331B57-0BE5-4F82-AA58-76F53EFF3ADA}" type="datetime8">
              <a:rPr lang="en-US" smtClean="0">
                <a:solidFill>
                  <a:prstClr val="black"/>
                </a:solidFill>
              </a:rPr>
              <a:pPr/>
              <a:t>11/5/2016 9:26 PM</a:t>
            </a:fld>
            <a:endParaRPr lang="en-US" dirty="0">
              <a:solidFill>
                <a:prstClr val="black"/>
              </a:solidFill>
            </a:endParaRPr>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latin typeface="Segoe UI" pitchFamily="34" charset="0"/>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latin typeface="Segoe UI" pitchFamily="34" charset="0"/>
              </a:rPr>
            </a:br>
            <a:r>
              <a:rPr lang="en-US" sz="500" dirty="0" smtClean="0">
                <a:solidFill>
                  <a:srgbClr val="000000"/>
                </a:solidFill>
                <a:latin typeface="Segoe UI" pitchFamily="34" charset="0"/>
              </a:rPr>
              <a:t>MICROSOFT MAKES NO WARRANTIES, EXPRESS, IMPLIED OR STATUTORY, AS TO THE INFORMATION IN THIS PRESENTATION.</a:t>
            </a:r>
          </a:p>
          <a:p>
            <a:endParaRPr lang="en-US" sz="500" dirty="0">
              <a:solidFill>
                <a:prstClr val="black"/>
              </a:solidFill>
              <a:latin typeface="Segoe UI" pitchFamily="34" charset="0"/>
            </a:endParaRPr>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529873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附表关键词</a:t>
            </a:r>
            <a:endParaRPr lang="zh-CN" altLang="en-US" dirty="0"/>
          </a:p>
        </p:txBody>
      </p:sp>
      <p:sp>
        <p:nvSpPr>
          <p:cNvPr id="4" name="灯片编号占位符 3"/>
          <p:cNvSpPr>
            <a:spLocks noGrp="1"/>
          </p:cNvSpPr>
          <p:nvPr>
            <p:ph type="sldNum" sz="quarter" idx="10"/>
          </p:nvPr>
        </p:nvSpPr>
        <p:spPr/>
        <p:txBody>
          <a:bodyPr/>
          <a:lstStyle/>
          <a:p>
            <a:fld id="{CE66A354-FC7A-4351-A600-2C05E679EC9C}" type="slidenum">
              <a:rPr lang="zh-CN" altLang="en-US" smtClean="0"/>
              <a:pPr/>
              <a:t>9</a:t>
            </a:fld>
            <a:endParaRPr lang="zh-CN" altLang="en-US"/>
          </a:p>
        </p:txBody>
      </p:sp>
    </p:spTree>
    <p:extLst>
      <p:ext uri="{BB962C8B-B14F-4D97-AF65-F5344CB8AC3E}">
        <p14:creationId xmlns:p14="http://schemas.microsoft.com/office/powerpoint/2010/main" val="2284619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2595282" y="2043953"/>
            <a:ext cx="8758518" cy="4133010"/>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fld id="{A8F21C52-EC68-422C-A5FF-CD0BF9AE6790}" type="datetimeFigureOut">
              <a:rPr lang="zh-CN" altLang="en-US" smtClean="0"/>
              <a:t>2016/11/5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F8B6BA8-C402-4CA3-9472-EDF80871DC80}" type="slidenum">
              <a:rPr lang="zh-CN" altLang="en-US" smtClean="0"/>
              <a:t>‹#›</a:t>
            </a:fld>
            <a:endParaRPr lang="zh-CN" altLang="en-US"/>
          </a:p>
        </p:txBody>
      </p:sp>
    </p:spTree>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8F21C52-EC68-422C-A5FF-CD0BF9AE6790}" type="datetimeFigureOut">
              <a:rPr lang="zh-CN" altLang="en-US" smtClean="0"/>
              <a:t>2016/11/5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F8B6BA8-C402-4CA3-9472-EDF80871DC80}" type="slidenum">
              <a:rPr lang="zh-CN" altLang="en-US" smtClean="0"/>
              <a:t>‹#›</a:t>
            </a:fld>
            <a:endParaRPr lang="zh-CN" altLang="en-US"/>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duotone>
              <a:prstClr val="black"/>
              <a:schemeClr val="accent1">
                <a:tint val="45000"/>
                <a:satMod val="400000"/>
              </a:schemeClr>
            </a:duotone>
          </a:blip>
          <a:srcRect/>
          <a:stretch>
            <a:fillRect/>
          </a:stretch>
        </p:blipFill>
        <p:spPr>
          <a:xfrm>
            <a:off x="0" y="0"/>
            <a:ext cx="12192000" cy="6858000"/>
          </a:xfrm>
          <a:prstGeom prst="rect">
            <a:avLst/>
          </a:prstGeom>
        </p:spPr>
      </p:pic>
      <p:grpSp>
        <p:nvGrpSpPr>
          <p:cNvPr id="9" name="组合 8"/>
          <p:cNvGrpSpPr/>
          <p:nvPr userDrawn="1"/>
        </p:nvGrpSpPr>
        <p:grpSpPr>
          <a:xfrm>
            <a:off x="0" y="0"/>
            <a:ext cx="12192000" cy="6858000"/>
            <a:chOff x="0" y="0"/>
            <a:chExt cx="12192000" cy="6858000"/>
          </a:xfrm>
        </p:grpSpPr>
        <p:sp>
          <p:nvSpPr>
            <p:cNvPr id="7" name="矩形 6"/>
            <p:cNvSpPr/>
            <p:nvPr userDrawn="1"/>
          </p:nvSpPr>
          <p:spPr>
            <a:xfrm>
              <a:off x="0" y="0"/>
              <a:ext cx="6096000" cy="6858000"/>
            </a:xfrm>
            <a:prstGeom prst="rect">
              <a:avLst/>
            </a:prstGeom>
            <a:solidFill>
              <a:schemeClr val="accent1">
                <a:lumMod val="75000"/>
                <a:alpha val="65000"/>
              </a:schemeClr>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
          <p:nvSpPr>
            <p:cNvPr id="8" name="矩形 7"/>
            <p:cNvSpPr/>
            <p:nvPr userDrawn="1"/>
          </p:nvSpPr>
          <p:spPr>
            <a:xfrm>
              <a:off x="6096000" y="0"/>
              <a:ext cx="6096000" cy="6858000"/>
            </a:xfrm>
            <a:prstGeom prst="rect">
              <a:avLst/>
            </a:prstGeom>
            <a:solidFill>
              <a:schemeClr val="bg1">
                <a:alpha val="65000"/>
              </a:schemeClr>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grpSp>
      <p:pic>
        <p:nvPicPr>
          <p:cNvPr id="6" name="图片 5" descr="国信利信大数据公司LOGO.png"/>
          <p:cNvPicPr>
            <a:picLocks noChangeAspect="1"/>
          </p:cNvPicPr>
          <p:nvPr userDrawn="1"/>
        </p:nvPicPr>
        <p:blipFill>
          <a:blip r:embed="rId3" cstate="print"/>
          <a:stretch>
            <a:fillRect/>
          </a:stretch>
        </p:blipFill>
        <p:spPr>
          <a:xfrm>
            <a:off x="10633563" y="0"/>
            <a:ext cx="1558437" cy="975971"/>
          </a:xfrm>
          <a:prstGeom prst="rect">
            <a:avLst/>
          </a:prstGeom>
        </p:spPr>
      </p:pic>
    </p:spTree>
  </p:cSld>
  <p:clrMapOvr>
    <a:masterClrMapping/>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cstate="screen"/>
          <a:srcRect/>
          <a:stretch>
            <a:fillRect/>
          </a:stretch>
        </p:blipFill>
        <p:spPr>
          <a:xfrm>
            <a:off x="0" y="1"/>
            <a:ext cx="12192000" cy="6858000"/>
          </a:xfrm>
          <a:prstGeom prst="rect">
            <a:avLst/>
          </a:prstGeom>
        </p:spPr>
      </p:pic>
      <p:grpSp>
        <p:nvGrpSpPr>
          <p:cNvPr id="2" name="组合 1"/>
          <p:cNvGrpSpPr/>
          <p:nvPr userDrawn="1"/>
        </p:nvGrpSpPr>
        <p:grpSpPr>
          <a:xfrm>
            <a:off x="0" y="0"/>
            <a:ext cx="12192000" cy="6858000"/>
            <a:chOff x="0" y="0"/>
            <a:chExt cx="12192000" cy="6858000"/>
          </a:xfrm>
        </p:grpSpPr>
        <p:sp>
          <p:nvSpPr>
            <p:cNvPr id="3" name="矩形 2"/>
            <p:cNvSpPr/>
            <p:nvPr userDrawn="1"/>
          </p:nvSpPr>
          <p:spPr>
            <a:xfrm>
              <a:off x="0" y="0"/>
              <a:ext cx="6096000" cy="6858000"/>
            </a:xfrm>
            <a:prstGeom prst="rect">
              <a:avLst/>
            </a:prstGeom>
            <a:solidFill>
              <a:schemeClr val="accent1">
                <a:lumMod val="75000"/>
                <a:alpha val="65000"/>
              </a:schemeClr>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
          <p:nvSpPr>
            <p:cNvPr id="4" name="矩形 3"/>
            <p:cNvSpPr/>
            <p:nvPr userDrawn="1"/>
          </p:nvSpPr>
          <p:spPr>
            <a:xfrm>
              <a:off x="6096000" y="0"/>
              <a:ext cx="6096000" cy="6858000"/>
            </a:xfrm>
            <a:prstGeom prst="rect">
              <a:avLst/>
            </a:prstGeom>
            <a:solidFill>
              <a:schemeClr val="bg1">
                <a:alpha val="65000"/>
              </a:schemeClr>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gr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2649071" y="309283"/>
            <a:ext cx="7346576" cy="1220041"/>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F21C52-EC68-422C-A5FF-CD0BF9AE6790}" type="datetimeFigureOut">
              <a:rPr lang="zh-CN" altLang="en-US" smtClean="0"/>
              <a:t>2016/11/5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8B6BA8-C402-4CA3-9472-EDF80871DC80}" type="slidenum">
              <a:rPr lang="zh-CN" altLang="en-US" smtClean="0"/>
              <a:t>‹#›</a:t>
            </a:fld>
            <a:endParaRPr lang="zh-CN" altLang="en-US"/>
          </a:p>
        </p:txBody>
      </p:sp>
      <p:pic>
        <p:nvPicPr>
          <p:cNvPr id="32" name="图片 31" descr="国信利信大数据公司LOGO.png"/>
          <p:cNvPicPr>
            <a:picLocks noChangeAspect="1"/>
          </p:cNvPicPr>
          <p:nvPr userDrawn="1"/>
        </p:nvPicPr>
        <p:blipFill>
          <a:blip r:embed="rId4" cstate="print"/>
          <a:stretch>
            <a:fillRect/>
          </a:stretch>
        </p:blipFill>
        <p:spPr>
          <a:xfrm>
            <a:off x="10709910" y="113030"/>
            <a:ext cx="1423035" cy="81153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med">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6D1AEE-5CC6-4131-9368-D4B3327E4E61}" type="datetimeFigureOut">
              <a:rPr lang="zh-CN" altLang="en-US" smtClean="0"/>
              <a:t>2016/11/5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F5C85A-C9C5-4126-B537-342D910F660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Lst>
  <p:transition spd="med">
    <p:fade/>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tags" Target="../tags/tag2.xml"/><Relationship Id="rId7" Type="http://schemas.openxmlformats.org/officeDocument/2006/relationships/notesSlide" Target="../notesSlides/notesSlide1.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slideLayout" Target="../slideLayouts/slideLayout2.xml"/><Relationship Id="rId5" Type="http://schemas.openxmlformats.org/officeDocument/2006/relationships/tags" Target="../tags/tag4.xml"/><Relationship Id="rId4" Type="http://schemas.openxmlformats.org/officeDocument/2006/relationships/tags" Target="../tags/tag3.xml"/><Relationship Id="rId9" Type="http://schemas.openxmlformats.org/officeDocument/2006/relationships/image" Target="../media/image5.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0.jpg"/><Relationship Id="rId13" Type="http://schemas.openxmlformats.org/officeDocument/2006/relationships/image" Target="../media/image25.jpg"/><Relationship Id="rId3" Type="http://schemas.openxmlformats.org/officeDocument/2006/relationships/diagramLayout" Target="../diagrams/layout1.xml"/><Relationship Id="rId7" Type="http://schemas.openxmlformats.org/officeDocument/2006/relationships/image" Target="../media/image19.png"/><Relationship Id="rId12" Type="http://schemas.openxmlformats.org/officeDocument/2006/relationships/image" Target="../media/image24.emf"/><Relationship Id="rId2" Type="http://schemas.openxmlformats.org/officeDocument/2006/relationships/diagramData" Target="../diagrams/data1.xml"/><Relationship Id="rId16" Type="http://schemas.openxmlformats.org/officeDocument/2006/relationships/image" Target="../media/image28.jpeg"/><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23.jpg"/><Relationship Id="rId5" Type="http://schemas.openxmlformats.org/officeDocument/2006/relationships/diagramColors" Target="../diagrams/colors1.xml"/><Relationship Id="rId15" Type="http://schemas.openxmlformats.org/officeDocument/2006/relationships/image" Target="../media/image27.jpg"/><Relationship Id="rId10" Type="http://schemas.openxmlformats.org/officeDocument/2006/relationships/image" Target="../media/image22.jpg"/><Relationship Id="rId4" Type="http://schemas.openxmlformats.org/officeDocument/2006/relationships/diagramQuickStyle" Target="../diagrams/quickStyle1.xml"/><Relationship Id="rId9" Type="http://schemas.openxmlformats.org/officeDocument/2006/relationships/image" Target="../media/image21.jpg"/><Relationship Id="rId14" Type="http://schemas.openxmlformats.org/officeDocument/2006/relationships/image" Target="../media/image26.jpg"/></Relationships>
</file>

<file path=ppt/slides/_rels/slide26.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Arrow Bar"/>
          <p:cNvSpPr/>
          <p:nvPr/>
        </p:nvSpPr>
        <p:spPr bwMode="auto">
          <a:xfrm>
            <a:off x="1" y="2532186"/>
            <a:ext cx="12212641" cy="3888252"/>
          </a:xfrm>
          <a:prstGeom prst="rect">
            <a:avLst/>
          </a:prstGeom>
          <a:solidFill>
            <a:srgbClr val="093FB7"/>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394" tIns="45698" rIns="91394" bIns="45698" numCol="1" rtlCol="0" anchor="ctr" anchorCtr="0" compatLnSpc="1"/>
          <a:lstStyle/>
          <a:p>
            <a:pPr algn="ctr" defTabSz="913130"/>
            <a:endParaRPr lang="en-US" sz="2300" dirty="0">
              <a:solidFill>
                <a:schemeClr val="tx1">
                  <a:lumMod val="20000"/>
                  <a:lumOff val="80000"/>
                  <a:alpha val="99000"/>
                </a:schemeClr>
              </a:solidFill>
              <a:latin typeface="Segoe UI" pitchFamily="34" charset="0"/>
              <a:ea typeface="Segoe UI" pitchFamily="34" charset="0"/>
              <a:cs typeface="Segoe UI" pitchFamily="34" charset="0"/>
            </a:endParaRPr>
          </a:p>
        </p:txBody>
      </p:sp>
      <p:sp>
        <p:nvSpPr>
          <p:cNvPr id="17" name="TechEd Tile"/>
          <p:cNvSpPr/>
          <p:nvPr/>
        </p:nvSpPr>
        <p:spPr bwMode="auto">
          <a:xfrm>
            <a:off x="9394029" y="12116"/>
            <a:ext cx="2818613" cy="1499616"/>
          </a:xfrm>
          <a:prstGeom prst="rect">
            <a:avLst/>
          </a:prstGeom>
          <a:solidFill>
            <a:schemeClr val="bg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394" tIns="45698" rIns="91394" bIns="45698" numCol="1" rtlCol="0" anchor="ctr" anchorCtr="0" compatLnSpc="1"/>
          <a:lstStyle/>
          <a:p>
            <a:pPr algn="ctr" defTabSz="913130"/>
            <a:endParaRPr lang="en-US" sz="2300" dirty="0">
              <a:solidFill>
                <a:schemeClr val="tx1">
                  <a:lumMod val="20000"/>
                  <a:lumOff val="80000"/>
                  <a:alpha val="99000"/>
                </a:schemeClr>
              </a:solidFill>
              <a:latin typeface="Segoe UI" pitchFamily="34" charset="0"/>
              <a:ea typeface="Segoe UI" pitchFamily="34" charset="0"/>
              <a:cs typeface="Segoe UI" pitchFamily="34" charset="0"/>
            </a:endParaRPr>
          </a:p>
        </p:txBody>
      </p:sp>
      <p:graphicFrame>
        <p:nvGraphicFramePr>
          <p:cNvPr id="4" name="对象 3" hidden="1"/>
          <p:cNvGraphicFramePr>
            <a:graphicFrameLocks noChangeAspect="1"/>
          </p:cNvGraphicFramePr>
          <p:nvPr>
            <p:custDataLst>
              <p:tags r:id="rId2"/>
            </p:custDataLst>
          </p:nvPr>
        </p:nvGraphicFramePr>
        <p:xfrm>
          <a:off x="0" y="0"/>
          <a:ext cx="211667" cy="211667"/>
        </p:xfrm>
        <a:graphic>
          <a:graphicData uri="http://schemas.openxmlformats.org/presentationml/2006/ole">
            <mc:AlternateContent xmlns:mc="http://schemas.openxmlformats.org/markup-compatibility/2006">
              <mc:Choice xmlns:v="urn:schemas-microsoft-com:vml" Requires="v">
                <p:oleObj spid="_x0000_s11289" name="think-cell Slide" r:id="rId8" imgW="360" imgH="360" progId="">
                  <p:embed/>
                </p:oleObj>
              </mc:Choice>
              <mc:Fallback>
                <p:oleObj name="think-cell Slide" r:id="rId8" imgW="360" imgH="360"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211667" cy="21166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Subtitle 2"/>
          <p:cNvSpPr>
            <a:spLocks noGrp="1"/>
          </p:cNvSpPr>
          <p:nvPr>
            <p:ph type="subTitle" idx="4294967295"/>
            <p:custDataLst>
              <p:tags r:id="rId3"/>
            </p:custDataLst>
          </p:nvPr>
        </p:nvSpPr>
        <p:spPr>
          <a:xfrm>
            <a:off x="2692943" y="4652729"/>
            <a:ext cx="7164388" cy="287338"/>
          </a:xfrm>
        </p:spPr>
        <p:txBody>
          <a:bodyPr anchor="ctr">
            <a:noAutofit/>
          </a:bodyPr>
          <a:lstStyle/>
          <a:p>
            <a:pPr marL="0" indent="0" algn="ctr">
              <a:buNone/>
            </a:pPr>
            <a:r>
              <a:rPr lang="en-US" sz="3600" dirty="0" smtClean="0">
                <a:solidFill>
                  <a:schemeClr val="bg1"/>
                </a:solidFill>
                <a:latin typeface="微软雅黑" pitchFamily="34" charset="-122"/>
                <a:ea typeface="微软雅黑" pitchFamily="34" charset="-122"/>
              </a:rPr>
              <a:t>2016</a:t>
            </a:r>
            <a:r>
              <a:rPr lang="en-US" altLang="zh-CN" sz="3600" dirty="0" smtClean="0">
                <a:solidFill>
                  <a:schemeClr val="bg1"/>
                </a:solidFill>
                <a:latin typeface="微软雅黑" pitchFamily="34" charset="-122"/>
                <a:ea typeface="微软雅黑" pitchFamily="34" charset="-122"/>
              </a:rPr>
              <a:t>.11</a:t>
            </a:r>
            <a:endParaRPr lang="en-US" sz="3600" dirty="0">
              <a:solidFill>
                <a:schemeClr val="bg1"/>
              </a:solidFill>
              <a:latin typeface="微软雅黑" pitchFamily="34" charset="-122"/>
              <a:ea typeface="微软雅黑" pitchFamily="34" charset="-122"/>
            </a:endParaRPr>
          </a:p>
        </p:txBody>
      </p:sp>
      <p:sp>
        <p:nvSpPr>
          <p:cNvPr id="2" name="Title 1"/>
          <p:cNvSpPr>
            <a:spLocks noGrp="1"/>
          </p:cNvSpPr>
          <p:nvPr>
            <p:ph type="ctrTitle" idx="4294967295"/>
            <p:custDataLst>
              <p:tags r:id="rId4"/>
            </p:custDataLst>
          </p:nvPr>
        </p:nvSpPr>
        <p:spPr>
          <a:xfrm>
            <a:off x="928863" y="3264240"/>
            <a:ext cx="10713640" cy="746125"/>
          </a:xfrm>
        </p:spPr>
        <p:txBody>
          <a:bodyPr anchor="ctr">
            <a:noAutofit/>
          </a:bodyPr>
          <a:lstStyle/>
          <a:p>
            <a:pPr algn="ctr"/>
            <a:r>
              <a:rPr lang="zh-CN" altLang="en-US" sz="5400" b="1" dirty="0">
                <a:solidFill>
                  <a:schemeClr val="bg1"/>
                </a:solidFill>
                <a:latin typeface="微软雅黑" pitchFamily="34" charset="-122"/>
                <a:ea typeface="微软雅黑" pitchFamily="34" charset="-122"/>
              </a:rPr>
              <a:t>大</a:t>
            </a:r>
            <a:r>
              <a:rPr lang="zh-CN" altLang="en-US" sz="5400" b="1" dirty="0" smtClean="0">
                <a:solidFill>
                  <a:schemeClr val="bg1"/>
                </a:solidFill>
                <a:latin typeface="微软雅黑" pitchFamily="34" charset="-122"/>
                <a:ea typeface="微软雅黑" pitchFamily="34" charset="-122"/>
              </a:rPr>
              <a:t>数据体系和应用实例</a:t>
            </a:r>
            <a:endParaRPr lang="zh-CN" altLang="en-US" sz="5400" b="1" dirty="0">
              <a:solidFill>
                <a:schemeClr val="bg1"/>
              </a:solidFill>
              <a:latin typeface="微软雅黑" pitchFamily="34" charset="-122"/>
              <a:ea typeface="微软雅黑" pitchFamily="34" charset="-122"/>
            </a:endParaRPr>
          </a:p>
        </p:txBody>
      </p:sp>
      <p:sp>
        <p:nvSpPr>
          <p:cNvPr id="14" name="TextBox 13"/>
          <p:cNvSpPr txBox="1"/>
          <p:nvPr>
            <p:custDataLst>
              <p:tags r:id="rId5"/>
            </p:custDataLst>
          </p:nvPr>
        </p:nvSpPr>
        <p:spPr>
          <a:xfrm>
            <a:off x="2" y="6458719"/>
            <a:ext cx="12191998" cy="400105"/>
          </a:xfrm>
          <a:prstGeom prst="rect">
            <a:avLst/>
          </a:prstGeom>
          <a:noFill/>
          <a:ln>
            <a:noFill/>
          </a:ln>
        </p:spPr>
        <p:txBody>
          <a:bodyPr wrap="square" lIns="121917" tIns="60958" rIns="121917" bIns="60958" rtlCol="0">
            <a:spAutoFit/>
          </a:bodyPr>
          <a:lstStyle/>
          <a:p>
            <a:r>
              <a:rPr lang="zh-CN" altLang="en-US" b="1" dirty="0" smtClean="0">
                <a:ln w="18415" cmpd="sng">
                  <a:noFill/>
                  <a:prstDash val="solid"/>
                </a:ln>
                <a:solidFill>
                  <a:srgbClr val="093FB7"/>
                </a:solidFill>
                <a:latin typeface="微软雅黑" pitchFamily="34" charset="-122"/>
                <a:ea typeface="微软雅黑" pitchFamily="34" charset="-122"/>
              </a:rPr>
              <a:t>国家信息中心大数据应用中心</a:t>
            </a:r>
            <a:endParaRPr lang="zh-CN" altLang="en-US" b="1" dirty="0">
              <a:ln w="18415" cmpd="sng">
                <a:noFill/>
                <a:prstDash val="solid"/>
              </a:ln>
              <a:solidFill>
                <a:srgbClr val="093FB7"/>
              </a:solidFill>
              <a:latin typeface="微软雅黑" pitchFamily="34" charset="-122"/>
              <a:ea typeface="微软雅黑" pitchFamily="34" charset="-122"/>
            </a:endParaRPr>
          </a:p>
        </p:txBody>
      </p:sp>
    </p:spTree>
    <p:extLst>
      <p:ext uri="{BB962C8B-B14F-4D97-AF65-F5344CB8AC3E}">
        <p14:creationId xmlns:p14="http://schemas.microsoft.com/office/powerpoint/2010/main" val="3000452896"/>
      </p:ext>
    </p:extLst>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21" name="矩形 20"/>
          <p:cNvSpPr/>
          <p:nvPr/>
        </p:nvSpPr>
        <p:spPr>
          <a:xfrm>
            <a:off x="0" y="859591"/>
            <a:ext cx="2827655" cy="5502147"/>
          </a:xfrm>
          <a:prstGeom prst="rect">
            <a:avLst/>
          </a:prstGeom>
          <a:solidFill>
            <a:srgbClr val="093F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68335" y="2768215"/>
            <a:ext cx="1723549" cy="1015663"/>
          </a:xfrm>
          <a:prstGeom prst="rect">
            <a:avLst/>
          </a:prstGeom>
          <a:noFill/>
        </p:spPr>
        <p:txBody>
          <a:bodyPr wrap="none" rtlCol="0">
            <a:spAutoFit/>
          </a:bodyPr>
          <a:lstStyle/>
          <a:p>
            <a:r>
              <a:rPr lang="zh-CN" altLang="en-US" sz="6000" b="1" dirty="0" smtClean="0">
                <a:solidFill>
                  <a:schemeClr val="bg1"/>
                </a:solidFill>
                <a:latin typeface="微软雅黑" pitchFamily="34" charset="-122"/>
                <a:ea typeface="微软雅黑" pitchFamily="34" charset="-122"/>
              </a:rPr>
              <a:t>目录</a:t>
            </a:r>
            <a:endParaRPr lang="zh-CN" altLang="en-US" sz="6000" b="1" dirty="0">
              <a:solidFill>
                <a:schemeClr val="bg1"/>
              </a:solidFill>
              <a:latin typeface="微软雅黑" pitchFamily="34" charset="-122"/>
              <a:ea typeface="微软雅黑" pitchFamily="34" charset="-122"/>
            </a:endParaRPr>
          </a:p>
        </p:txBody>
      </p:sp>
      <p:sp>
        <p:nvSpPr>
          <p:cNvPr id="14" name="矩形 13"/>
          <p:cNvSpPr/>
          <p:nvPr/>
        </p:nvSpPr>
        <p:spPr>
          <a:xfrm>
            <a:off x="3051399" y="1712210"/>
            <a:ext cx="7693015" cy="545841"/>
          </a:xfrm>
          <a:prstGeom prst="rect">
            <a:avLst/>
          </a:prstGeom>
          <a:solidFill>
            <a:srgbClr val="093FB7"/>
          </a:solidFill>
          <a:ln w="25400" cap="flat" cmpd="sng" algn="ctr">
            <a:noFill/>
            <a:prstDash val="solid"/>
          </a:ln>
          <a:effectLst/>
        </p:spPr>
        <p:txBody>
          <a:bodyPr anchor="ctr"/>
          <a:lstStyle/>
          <a:p>
            <a:pPr algn="ctr">
              <a:defRPr/>
            </a:pPr>
            <a:endParaRPr lang="zh-CN" altLang="en-US" sz="1600" kern="0">
              <a:solidFill>
                <a:prstClr val="white"/>
              </a:solidFill>
              <a:latin typeface="Franklin Gothic Medium"/>
              <a:ea typeface="微软雅黑"/>
            </a:endParaRPr>
          </a:p>
        </p:txBody>
      </p:sp>
      <p:sp>
        <p:nvSpPr>
          <p:cNvPr id="19" name="TextBox 18"/>
          <p:cNvSpPr txBox="1"/>
          <p:nvPr/>
        </p:nvSpPr>
        <p:spPr>
          <a:xfrm>
            <a:off x="3113111" y="1779283"/>
            <a:ext cx="7704223" cy="338554"/>
          </a:xfrm>
          <a:prstGeom prst="rect">
            <a:avLst/>
          </a:prstGeom>
          <a:noFill/>
        </p:spPr>
        <p:txBody>
          <a:bodyPr vert="horz" wrap="square" rtlCol="0">
            <a:spAutoFit/>
          </a:bodyPr>
          <a:lstStyle/>
          <a:p>
            <a:r>
              <a:rPr lang="zh-CN" altLang="en-US" sz="1600" b="1" spc="100" dirty="0" smtClean="0">
                <a:solidFill>
                  <a:schemeClr val="bg1"/>
                </a:solidFill>
                <a:latin typeface="微软雅黑" pitchFamily="34" charset="-122"/>
                <a:ea typeface="微软雅黑" pitchFamily="34" charset="-122"/>
                <a:sym typeface="华文细黑" pitchFamily="2" charset="-122"/>
              </a:rPr>
              <a:t>二、</a:t>
            </a:r>
            <a:r>
              <a:rPr lang="zh-CN" altLang="en-US" sz="1600" b="1" spc="100" dirty="0">
                <a:solidFill>
                  <a:schemeClr val="bg1"/>
                </a:solidFill>
                <a:latin typeface="微软雅黑" pitchFamily="34" charset="-122"/>
                <a:ea typeface="微软雅黑" pitchFamily="34" charset="-122"/>
                <a:sym typeface="华文细黑" pitchFamily="2" charset="-122"/>
              </a:rPr>
              <a:t>大</a:t>
            </a:r>
            <a:r>
              <a:rPr lang="zh-CN" altLang="en-US" sz="1600" b="1" spc="100" dirty="0" smtClean="0">
                <a:solidFill>
                  <a:schemeClr val="bg1"/>
                </a:solidFill>
                <a:latin typeface="微软雅黑" pitchFamily="34" charset="-122"/>
                <a:ea typeface="微软雅黑" pitchFamily="34" charset="-122"/>
                <a:sym typeface="华文细黑" pitchFamily="2" charset="-122"/>
              </a:rPr>
              <a:t>数据体系架构：服务体系与技术体系</a:t>
            </a:r>
            <a:endParaRPr lang="zh-CN" altLang="en-US" sz="1600" b="1" spc="100" dirty="0">
              <a:solidFill>
                <a:schemeClr val="bg1"/>
              </a:solidFill>
              <a:latin typeface="微软雅黑" pitchFamily="34" charset="-122"/>
              <a:ea typeface="微软雅黑" pitchFamily="34" charset="-122"/>
            </a:endParaRPr>
          </a:p>
        </p:txBody>
      </p:sp>
      <p:sp>
        <p:nvSpPr>
          <p:cNvPr id="36" name="矩形 35"/>
          <p:cNvSpPr/>
          <p:nvPr/>
        </p:nvSpPr>
        <p:spPr>
          <a:xfrm>
            <a:off x="3051398" y="2305222"/>
            <a:ext cx="7693014" cy="583164"/>
          </a:xfrm>
          <a:prstGeom prst="rect">
            <a:avLst/>
          </a:prstGeom>
          <a:solidFill>
            <a:srgbClr val="093FB7"/>
          </a:solidFill>
          <a:ln w="25400" cap="flat" cmpd="sng" algn="ctr">
            <a:noFill/>
            <a:prstDash val="solid"/>
          </a:ln>
          <a:effectLst/>
        </p:spPr>
        <p:txBody>
          <a:bodyPr anchor="ctr"/>
          <a:lstStyle/>
          <a:p>
            <a:pPr algn="ctr">
              <a:defRPr/>
            </a:pPr>
            <a:endParaRPr lang="zh-CN" altLang="en-US" sz="1600" kern="0">
              <a:solidFill>
                <a:prstClr val="white"/>
              </a:solidFill>
              <a:latin typeface="Franklin Gothic Medium"/>
              <a:ea typeface="微软雅黑"/>
            </a:endParaRPr>
          </a:p>
        </p:txBody>
      </p:sp>
      <p:sp>
        <p:nvSpPr>
          <p:cNvPr id="37" name="TextBox 36"/>
          <p:cNvSpPr txBox="1"/>
          <p:nvPr/>
        </p:nvSpPr>
        <p:spPr>
          <a:xfrm>
            <a:off x="3113111" y="2415119"/>
            <a:ext cx="7519336" cy="338554"/>
          </a:xfrm>
          <a:prstGeom prst="rect">
            <a:avLst/>
          </a:prstGeom>
          <a:noFill/>
        </p:spPr>
        <p:txBody>
          <a:bodyPr vert="horz" wrap="square" rtlCol="0">
            <a:spAutoFit/>
          </a:bodyPr>
          <a:lstStyle/>
          <a:p>
            <a:r>
              <a:rPr lang="zh-CN" altLang="en-US" sz="1600" b="1" spc="100" dirty="0" smtClean="0">
                <a:solidFill>
                  <a:schemeClr val="bg1"/>
                </a:solidFill>
                <a:latin typeface="微软雅黑" pitchFamily="34" charset="-122"/>
                <a:ea typeface="微软雅黑" pitchFamily="34" charset="-122"/>
                <a:sym typeface="华文细黑" pitchFamily="2" charset="-122"/>
              </a:rPr>
              <a:t>三、</a:t>
            </a:r>
            <a:r>
              <a:rPr lang="zh-CN" altLang="en-US" sz="1600" b="1" spc="100" dirty="0">
                <a:solidFill>
                  <a:schemeClr val="bg1"/>
                </a:solidFill>
                <a:latin typeface="微软雅黑" pitchFamily="34" charset="-122"/>
                <a:ea typeface="微软雅黑" pitchFamily="34" charset="-122"/>
                <a:sym typeface="华文细黑" pitchFamily="2" charset="-122"/>
              </a:rPr>
              <a:t>大</a:t>
            </a:r>
            <a:r>
              <a:rPr lang="zh-CN" altLang="en-US" sz="1600" b="1" spc="100" dirty="0" smtClean="0">
                <a:solidFill>
                  <a:schemeClr val="bg1"/>
                </a:solidFill>
                <a:latin typeface="微软雅黑" pitchFamily="34" charset="-122"/>
                <a:ea typeface="微软雅黑" pitchFamily="34" charset="-122"/>
                <a:sym typeface="华文细黑" pitchFamily="2" charset="-122"/>
              </a:rPr>
              <a:t>数据服务体系和应用模式</a:t>
            </a:r>
            <a:endParaRPr lang="zh-CN" altLang="en-US" sz="1600" b="1" spc="100" dirty="0">
              <a:solidFill>
                <a:schemeClr val="bg1"/>
              </a:solidFill>
              <a:latin typeface="微软雅黑" pitchFamily="34" charset="-122"/>
              <a:ea typeface="微软雅黑" pitchFamily="34" charset="-122"/>
            </a:endParaRPr>
          </a:p>
        </p:txBody>
      </p:sp>
      <p:sp>
        <p:nvSpPr>
          <p:cNvPr id="39" name="矩形 38"/>
          <p:cNvSpPr/>
          <p:nvPr/>
        </p:nvSpPr>
        <p:spPr>
          <a:xfrm>
            <a:off x="3051400" y="2952411"/>
            <a:ext cx="7693014" cy="550098"/>
          </a:xfrm>
          <a:prstGeom prst="rect">
            <a:avLst/>
          </a:prstGeom>
          <a:solidFill>
            <a:srgbClr val="093FB7"/>
          </a:solidFill>
          <a:ln w="25400" cap="flat" cmpd="sng" algn="ctr">
            <a:noFill/>
            <a:prstDash val="solid"/>
          </a:ln>
          <a:effectLst/>
        </p:spPr>
        <p:txBody>
          <a:bodyPr anchor="ctr"/>
          <a:lstStyle/>
          <a:p>
            <a:pPr algn="ctr">
              <a:defRPr/>
            </a:pPr>
            <a:endParaRPr lang="zh-CN" altLang="en-US" sz="1600" kern="0">
              <a:solidFill>
                <a:prstClr val="white"/>
              </a:solidFill>
              <a:latin typeface="Franklin Gothic Medium"/>
              <a:ea typeface="微软雅黑"/>
            </a:endParaRPr>
          </a:p>
        </p:txBody>
      </p:sp>
      <p:sp>
        <p:nvSpPr>
          <p:cNvPr id="40" name="TextBox 39"/>
          <p:cNvSpPr txBox="1"/>
          <p:nvPr/>
        </p:nvSpPr>
        <p:spPr>
          <a:xfrm>
            <a:off x="3113111" y="3077764"/>
            <a:ext cx="6427830" cy="338554"/>
          </a:xfrm>
          <a:prstGeom prst="rect">
            <a:avLst/>
          </a:prstGeom>
          <a:noFill/>
        </p:spPr>
        <p:txBody>
          <a:bodyPr vert="horz" wrap="square" rtlCol="0">
            <a:spAutoFit/>
          </a:bodyPr>
          <a:lstStyle/>
          <a:p>
            <a:r>
              <a:rPr lang="zh-CN" altLang="en-US" sz="1600" b="1" spc="100" dirty="0" smtClean="0">
                <a:solidFill>
                  <a:schemeClr val="bg1"/>
                </a:solidFill>
                <a:latin typeface="微软雅黑" pitchFamily="34" charset="-122"/>
                <a:ea typeface="微软雅黑" pitchFamily="34" charset="-122"/>
                <a:sym typeface="华文细黑" pitchFamily="2" charset="-122"/>
              </a:rPr>
              <a:t>四、</a:t>
            </a:r>
            <a:r>
              <a:rPr lang="zh-CN" altLang="en-US" sz="1600" b="1" spc="100" dirty="0">
                <a:solidFill>
                  <a:schemeClr val="bg1"/>
                </a:solidFill>
                <a:latin typeface="微软雅黑" pitchFamily="34" charset="-122"/>
                <a:ea typeface="微软雅黑" pitchFamily="34" charset="-122"/>
                <a:sym typeface="华文细黑" pitchFamily="2" charset="-122"/>
              </a:rPr>
              <a:t>大</a:t>
            </a:r>
            <a:r>
              <a:rPr lang="zh-CN" altLang="en-US" sz="1600" b="1" spc="100" dirty="0" smtClean="0">
                <a:solidFill>
                  <a:schemeClr val="bg1"/>
                </a:solidFill>
                <a:latin typeface="微软雅黑" pitchFamily="34" charset="-122"/>
                <a:ea typeface="微软雅黑" pitchFamily="34" charset="-122"/>
                <a:sym typeface="华文细黑" pitchFamily="2" charset="-122"/>
              </a:rPr>
              <a:t>数据综合应用案例：社会信用服务体系</a:t>
            </a:r>
            <a:endParaRPr lang="zh-CN" altLang="en-US" sz="1600" b="1" spc="100" dirty="0">
              <a:solidFill>
                <a:schemeClr val="bg1"/>
              </a:solidFill>
              <a:latin typeface="微软雅黑" pitchFamily="34" charset="-122"/>
              <a:ea typeface="微软雅黑" pitchFamily="34" charset="-122"/>
              <a:sym typeface="华文细黑" pitchFamily="2" charset="-122"/>
            </a:endParaRPr>
          </a:p>
        </p:txBody>
      </p:sp>
      <p:sp>
        <p:nvSpPr>
          <p:cNvPr id="6" name="矩形 5"/>
          <p:cNvSpPr/>
          <p:nvPr/>
        </p:nvSpPr>
        <p:spPr>
          <a:xfrm>
            <a:off x="98473" y="1147981"/>
            <a:ext cx="84406" cy="5134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051400" y="3561431"/>
            <a:ext cx="7693014" cy="550098"/>
          </a:xfrm>
          <a:prstGeom prst="rect">
            <a:avLst/>
          </a:prstGeom>
          <a:solidFill>
            <a:srgbClr val="093FB7"/>
          </a:solidFill>
          <a:ln w="25400" cap="flat" cmpd="sng" algn="ctr">
            <a:noFill/>
            <a:prstDash val="solid"/>
          </a:ln>
          <a:effectLst/>
        </p:spPr>
        <p:txBody>
          <a:bodyPr anchor="ctr"/>
          <a:lstStyle/>
          <a:p>
            <a:pPr algn="ctr">
              <a:defRPr/>
            </a:pPr>
            <a:endParaRPr lang="zh-CN" altLang="en-US" sz="1600" kern="0">
              <a:solidFill>
                <a:prstClr val="white"/>
              </a:solidFill>
              <a:latin typeface="Franklin Gothic Medium"/>
              <a:ea typeface="微软雅黑"/>
            </a:endParaRPr>
          </a:p>
        </p:txBody>
      </p:sp>
      <p:sp>
        <p:nvSpPr>
          <p:cNvPr id="18" name="TextBox 39"/>
          <p:cNvSpPr txBox="1"/>
          <p:nvPr/>
        </p:nvSpPr>
        <p:spPr>
          <a:xfrm>
            <a:off x="3113111" y="3686784"/>
            <a:ext cx="6427830" cy="338554"/>
          </a:xfrm>
          <a:prstGeom prst="rect">
            <a:avLst/>
          </a:prstGeom>
          <a:noFill/>
        </p:spPr>
        <p:txBody>
          <a:bodyPr vert="horz" wrap="square" rtlCol="0">
            <a:spAutoFit/>
          </a:bodyPr>
          <a:lstStyle/>
          <a:p>
            <a:r>
              <a:rPr lang="zh-CN" altLang="en-US" sz="1600" b="1" spc="100" dirty="0">
                <a:solidFill>
                  <a:schemeClr val="bg1"/>
                </a:solidFill>
                <a:latin typeface="微软雅黑" pitchFamily="34" charset="-122"/>
                <a:ea typeface="微软雅黑" pitchFamily="34" charset="-122"/>
                <a:sym typeface="华文细黑" pitchFamily="2" charset="-122"/>
              </a:rPr>
              <a:t>五</a:t>
            </a:r>
            <a:r>
              <a:rPr lang="zh-CN" altLang="en-US" sz="1600" b="1" spc="100" dirty="0" smtClean="0">
                <a:solidFill>
                  <a:schemeClr val="bg1"/>
                </a:solidFill>
                <a:latin typeface="微软雅黑" pitchFamily="34" charset="-122"/>
                <a:ea typeface="微软雅黑" pitchFamily="34" charset="-122"/>
                <a:sym typeface="华文细黑" pitchFamily="2" charset="-122"/>
              </a:rPr>
              <a:t>、</a:t>
            </a:r>
            <a:r>
              <a:rPr lang="zh-CN" altLang="en-US" sz="1600" b="1" spc="100" dirty="0">
                <a:solidFill>
                  <a:schemeClr val="bg1"/>
                </a:solidFill>
                <a:latin typeface="微软雅黑" pitchFamily="34" charset="-122"/>
                <a:ea typeface="微软雅黑" pitchFamily="34" charset="-122"/>
                <a:sym typeface="华文细黑" pitchFamily="2" charset="-122"/>
              </a:rPr>
              <a:t>大</a:t>
            </a:r>
            <a:r>
              <a:rPr lang="zh-CN" altLang="en-US" sz="1600" b="1" spc="100" dirty="0" smtClean="0">
                <a:solidFill>
                  <a:schemeClr val="bg1"/>
                </a:solidFill>
                <a:latin typeface="微软雅黑" pitchFamily="34" charset="-122"/>
                <a:ea typeface="微软雅黑" pitchFamily="34" charset="-122"/>
                <a:sym typeface="华文细黑" pitchFamily="2" charset="-122"/>
              </a:rPr>
              <a:t>数据综合应用案例：公共资源交易服务</a:t>
            </a:r>
            <a:endParaRPr lang="zh-CN" altLang="en-US" sz="1600" b="1" spc="100" dirty="0">
              <a:solidFill>
                <a:schemeClr val="bg1"/>
              </a:solidFill>
              <a:latin typeface="微软雅黑" pitchFamily="34" charset="-122"/>
              <a:ea typeface="微软雅黑" pitchFamily="34" charset="-122"/>
              <a:sym typeface="华文细黑" pitchFamily="2" charset="-122"/>
            </a:endParaRPr>
          </a:p>
        </p:txBody>
      </p:sp>
      <p:sp>
        <p:nvSpPr>
          <p:cNvPr id="20" name="矩形 19"/>
          <p:cNvSpPr/>
          <p:nvPr/>
        </p:nvSpPr>
        <p:spPr>
          <a:xfrm>
            <a:off x="3033994" y="4201299"/>
            <a:ext cx="7693014" cy="550098"/>
          </a:xfrm>
          <a:prstGeom prst="rect">
            <a:avLst/>
          </a:prstGeom>
          <a:solidFill>
            <a:srgbClr val="093FB7"/>
          </a:solidFill>
          <a:ln w="25400" cap="flat" cmpd="sng" algn="ctr">
            <a:noFill/>
            <a:prstDash val="solid"/>
          </a:ln>
          <a:effectLst/>
        </p:spPr>
        <p:txBody>
          <a:bodyPr anchor="ctr"/>
          <a:lstStyle/>
          <a:p>
            <a:pPr algn="ctr">
              <a:defRPr/>
            </a:pPr>
            <a:endParaRPr lang="zh-CN" altLang="en-US" sz="1600" kern="0">
              <a:solidFill>
                <a:prstClr val="white"/>
              </a:solidFill>
              <a:latin typeface="Franklin Gothic Medium"/>
              <a:ea typeface="微软雅黑"/>
            </a:endParaRPr>
          </a:p>
        </p:txBody>
      </p:sp>
      <p:sp>
        <p:nvSpPr>
          <p:cNvPr id="22" name="TextBox 39"/>
          <p:cNvSpPr txBox="1"/>
          <p:nvPr/>
        </p:nvSpPr>
        <p:spPr>
          <a:xfrm>
            <a:off x="3113111" y="4326652"/>
            <a:ext cx="6427830" cy="338554"/>
          </a:xfrm>
          <a:prstGeom prst="rect">
            <a:avLst/>
          </a:prstGeom>
          <a:noFill/>
        </p:spPr>
        <p:txBody>
          <a:bodyPr vert="horz" wrap="square" rtlCol="0">
            <a:spAutoFit/>
          </a:bodyPr>
          <a:lstStyle/>
          <a:p>
            <a:r>
              <a:rPr lang="zh-CN" altLang="en-US" sz="1600" b="1" spc="100" dirty="0" smtClean="0">
                <a:solidFill>
                  <a:schemeClr val="bg1"/>
                </a:solidFill>
                <a:latin typeface="微软雅黑" pitchFamily="34" charset="-122"/>
                <a:ea typeface="微软雅黑" pitchFamily="34" charset="-122"/>
                <a:sym typeface="华文细黑" pitchFamily="2" charset="-122"/>
              </a:rPr>
              <a:t>六、</a:t>
            </a:r>
            <a:r>
              <a:rPr lang="zh-CN" altLang="en-US" sz="1600" b="1" spc="100" dirty="0">
                <a:solidFill>
                  <a:schemeClr val="bg1"/>
                </a:solidFill>
                <a:latin typeface="微软雅黑" pitchFamily="34" charset="-122"/>
                <a:ea typeface="微软雅黑" pitchFamily="34" charset="-122"/>
                <a:sym typeface="华文细黑" pitchFamily="2" charset="-122"/>
              </a:rPr>
              <a:t>大</a:t>
            </a:r>
            <a:r>
              <a:rPr lang="zh-CN" altLang="en-US" sz="1600" b="1" spc="100" dirty="0" smtClean="0">
                <a:solidFill>
                  <a:schemeClr val="bg1"/>
                </a:solidFill>
                <a:latin typeface="微软雅黑" pitchFamily="34" charset="-122"/>
                <a:ea typeface="微软雅黑" pitchFamily="34" charset="-122"/>
                <a:sym typeface="华文细黑" pitchFamily="2" charset="-122"/>
              </a:rPr>
              <a:t>数据行业应用案例：冷链物流</a:t>
            </a:r>
            <a:endParaRPr lang="zh-CN" altLang="en-US" sz="1600" b="1" spc="100" dirty="0">
              <a:solidFill>
                <a:schemeClr val="bg1"/>
              </a:solidFill>
              <a:latin typeface="微软雅黑" pitchFamily="34" charset="-122"/>
              <a:ea typeface="微软雅黑" pitchFamily="34" charset="-122"/>
              <a:sym typeface="华文细黑" pitchFamily="2" charset="-122"/>
            </a:endParaRPr>
          </a:p>
        </p:txBody>
      </p:sp>
      <p:sp>
        <p:nvSpPr>
          <p:cNvPr id="23" name="矩形 22"/>
          <p:cNvSpPr/>
          <p:nvPr/>
        </p:nvSpPr>
        <p:spPr>
          <a:xfrm>
            <a:off x="3033994" y="4810319"/>
            <a:ext cx="7693014" cy="550098"/>
          </a:xfrm>
          <a:prstGeom prst="rect">
            <a:avLst/>
          </a:prstGeom>
          <a:solidFill>
            <a:srgbClr val="093FB7"/>
          </a:solidFill>
          <a:ln w="25400" cap="flat" cmpd="sng" algn="ctr">
            <a:noFill/>
            <a:prstDash val="solid"/>
          </a:ln>
          <a:effectLst/>
        </p:spPr>
        <p:txBody>
          <a:bodyPr anchor="ctr"/>
          <a:lstStyle/>
          <a:p>
            <a:pPr algn="ctr">
              <a:defRPr/>
            </a:pPr>
            <a:endParaRPr lang="zh-CN" altLang="en-US" sz="1600" kern="0">
              <a:solidFill>
                <a:prstClr val="white"/>
              </a:solidFill>
              <a:latin typeface="Franklin Gothic Medium"/>
              <a:ea typeface="微软雅黑"/>
            </a:endParaRPr>
          </a:p>
        </p:txBody>
      </p:sp>
      <p:sp>
        <p:nvSpPr>
          <p:cNvPr id="24" name="TextBox 39"/>
          <p:cNvSpPr txBox="1"/>
          <p:nvPr/>
        </p:nvSpPr>
        <p:spPr>
          <a:xfrm>
            <a:off x="3113111" y="4935672"/>
            <a:ext cx="6427830" cy="338554"/>
          </a:xfrm>
          <a:prstGeom prst="rect">
            <a:avLst/>
          </a:prstGeom>
          <a:noFill/>
        </p:spPr>
        <p:txBody>
          <a:bodyPr vert="horz" wrap="square" rtlCol="0">
            <a:spAutoFit/>
          </a:bodyPr>
          <a:lstStyle/>
          <a:p>
            <a:r>
              <a:rPr lang="zh-CN" altLang="en-US" sz="1600" b="1" spc="100" dirty="0">
                <a:solidFill>
                  <a:schemeClr val="bg1"/>
                </a:solidFill>
                <a:latin typeface="微软雅黑" pitchFamily="34" charset="-122"/>
                <a:ea typeface="微软雅黑" pitchFamily="34" charset="-122"/>
                <a:sym typeface="华文细黑" pitchFamily="2" charset="-122"/>
              </a:rPr>
              <a:t>七</a:t>
            </a:r>
            <a:r>
              <a:rPr lang="zh-CN" altLang="en-US" sz="1600" b="1" spc="100" dirty="0" smtClean="0">
                <a:solidFill>
                  <a:schemeClr val="bg1"/>
                </a:solidFill>
                <a:latin typeface="微软雅黑" pitchFamily="34" charset="-122"/>
                <a:ea typeface="微软雅黑" pitchFamily="34" charset="-122"/>
                <a:sym typeface="华文细黑" pitchFamily="2" charset="-122"/>
              </a:rPr>
              <a:t>、</a:t>
            </a:r>
            <a:r>
              <a:rPr lang="zh-CN" altLang="en-US" sz="1600" b="1" spc="100" dirty="0">
                <a:solidFill>
                  <a:schemeClr val="bg1"/>
                </a:solidFill>
                <a:latin typeface="微软雅黑" pitchFamily="34" charset="-122"/>
                <a:ea typeface="微软雅黑" pitchFamily="34" charset="-122"/>
                <a:sym typeface="华文细黑" pitchFamily="2" charset="-122"/>
              </a:rPr>
              <a:t>大</a:t>
            </a:r>
            <a:r>
              <a:rPr lang="zh-CN" altLang="en-US" sz="1600" b="1" spc="100" dirty="0" smtClean="0">
                <a:solidFill>
                  <a:schemeClr val="bg1"/>
                </a:solidFill>
                <a:latin typeface="微软雅黑" pitchFamily="34" charset="-122"/>
                <a:ea typeface="微软雅黑" pitchFamily="34" charset="-122"/>
                <a:sym typeface="华文细黑" pitchFamily="2" charset="-122"/>
              </a:rPr>
              <a:t>数据专题应用案例：旅游诚信服务</a:t>
            </a:r>
            <a:endParaRPr lang="zh-CN" altLang="en-US" sz="1600" b="1" spc="100" dirty="0">
              <a:solidFill>
                <a:schemeClr val="bg1"/>
              </a:solidFill>
              <a:latin typeface="微软雅黑" pitchFamily="34" charset="-122"/>
              <a:ea typeface="微软雅黑" pitchFamily="34" charset="-122"/>
              <a:sym typeface="华文细黑" pitchFamily="2" charset="-122"/>
            </a:endParaRPr>
          </a:p>
        </p:txBody>
      </p:sp>
      <p:sp>
        <p:nvSpPr>
          <p:cNvPr id="2" name="矩形 1"/>
          <p:cNvSpPr/>
          <p:nvPr/>
        </p:nvSpPr>
        <p:spPr>
          <a:xfrm>
            <a:off x="3051399" y="1096260"/>
            <a:ext cx="7693015" cy="545841"/>
          </a:xfrm>
          <a:prstGeom prst="rect">
            <a:avLst/>
          </a:prstGeom>
          <a:solidFill>
            <a:srgbClr val="093FB7"/>
          </a:solidFill>
          <a:ln w="25400" cap="flat" cmpd="sng" algn="ctr">
            <a:noFill/>
            <a:prstDash val="solid"/>
          </a:ln>
          <a:effectLst/>
        </p:spPr>
        <p:txBody>
          <a:bodyPr anchor="ctr"/>
          <a:lstStyle/>
          <a:p>
            <a:pPr algn="ctr">
              <a:defRPr/>
            </a:pPr>
            <a:endParaRPr lang="zh-CN" altLang="en-US" sz="1600" kern="0">
              <a:solidFill>
                <a:prstClr val="white"/>
              </a:solidFill>
              <a:latin typeface="Franklin Gothic Medium"/>
              <a:ea typeface="微软雅黑"/>
            </a:endParaRPr>
          </a:p>
        </p:txBody>
      </p:sp>
      <p:sp>
        <p:nvSpPr>
          <p:cNvPr id="3" name="TextBox 18"/>
          <p:cNvSpPr txBox="1"/>
          <p:nvPr/>
        </p:nvSpPr>
        <p:spPr>
          <a:xfrm>
            <a:off x="3113111" y="1163333"/>
            <a:ext cx="7704223" cy="338554"/>
          </a:xfrm>
          <a:prstGeom prst="rect">
            <a:avLst/>
          </a:prstGeom>
          <a:noFill/>
        </p:spPr>
        <p:txBody>
          <a:bodyPr vert="horz" wrap="square" rtlCol="0">
            <a:spAutoFit/>
          </a:bodyPr>
          <a:lstStyle/>
          <a:p>
            <a:r>
              <a:rPr lang="zh-CN" altLang="en-US" sz="1600" b="1" spc="100" dirty="0" smtClean="0">
                <a:solidFill>
                  <a:schemeClr val="bg1"/>
                </a:solidFill>
                <a:latin typeface="微软雅黑" pitchFamily="34" charset="-122"/>
                <a:ea typeface="微软雅黑" pitchFamily="34" charset="-122"/>
                <a:sym typeface="华文细黑" pitchFamily="2" charset="-122"/>
              </a:rPr>
              <a:t>一、大数据概述</a:t>
            </a:r>
            <a:endParaRPr lang="zh-CN" altLang="en-US" sz="1600" b="1" spc="100" dirty="0">
              <a:solidFill>
                <a:schemeClr val="bg1"/>
              </a:solidFill>
              <a:latin typeface="微软雅黑" pitchFamily="34" charset="-122"/>
              <a:ea typeface="微软雅黑" pitchFamily="34" charset="-122"/>
            </a:endParaRPr>
          </a:p>
        </p:txBody>
      </p:sp>
      <p:sp>
        <p:nvSpPr>
          <p:cNvPr id="27" name="矩形 26"/>
          <p:cNvSpPr/>
          <p:nvPr/>
        </p:nvSpPr>
        <p:spPr>
          <a:xfrm>
            <a:off x="3033994" y="5445757"/>
            <a:ext cx="7693014" cy="550098"/>
          </a:xfrm>
          <a:prstGeom prst="rect">
            <a:avLst/>
          </a:prstGeom>
          <a:solidFill>
            <a:srgbClr val="093FB7"/>
          </a:solidFill>
          <a:ln w="25400" cap="flat" cmpd="sng" algn="ctr">
            <a:noFill/>
            <a:prstDash val="solid"/>
          </a:ln>
          <a:effectLst/>
        </p:spPr>
        <p:txBody>
          <a:bodyPr anchor="ctr"/>
          <a:lstStyle/>
          <a:p>
            <a:pPr algn="ctr">
              <a:defRPr/>
            </a:pPr>
            <a:endParaRPr lang="zh-CN" altLang="en-US" sz="1600" kern="0">
              <a:solidFill>
                <a:prstClr val="white"/>
              </a:solidFill>
              <a:latin typeface="Franklin Gothic Medium"/>
              <a:ea typeface="微软雅黑"/>
            </a:endParaRPr>
          </a:p>
        </p:txBody>
      </p:sp>
      <p:sp>
        <p:nvSpPr>
          <p:cNvPr id="28" name="TextBox 39"/>
          <p:cNvSpPr txBox="1"/>
          <p:nvPr/>
        </p:nvSpPr>
        <p:spPr>
          <a:xfrm>
            <a:off x="3113111" y="5571110"/>
            <a:ext cx="6427830" cy="338554"/>
          </a:xfrm>
          <a:prstGeom prst="rect">
            <a:avLst/>
          </a:prstGeom>
          <a:noFill/>
        </p:spPr>
        <p:txBody>
          <a:bodyPr vert="horz" wrap="square" rtlCol="0">
            <a:spAutoFit/>
          </a:bodyPr>
          <a:lstStyle/>
          <a:p>
            <a:r>
              <a:rPr lang="zh-CN" altLang="en-US" sz="1600" b="1" spc="100" dirty="0">
                <a:solidFill>
                  <a:schemeClr val="bg1"/>
                </a:solidFill>
                <a:latin typeface="微软雅黑" pitchFamily="34" charset="-122"/>
                <a:ea typeface="微软雅黑" pitchFamily="34" charset="-122"/>
                <a:sym typeface="华文细黑" pitchFamily="2" charset="-122"/>
              </a:rPr>
              <a:t>八</a:t>
            </a:r>
            <a:r>
              <a:rPr lang="zh-CN" altLang="en-US" sz="1600" b="1" spc="100" dirty="0" smtClean="0">
                <a:solidFill>
                  <a:schemeClr val="bg1"/>
                </a:solidFill>
                <a:latin typeface="微软雅黑" pitchFamily="34" charset="-122"/>
                <a:ea typeface="微软雅黑" pitchFamily="34" charset="-122"/>
                <a:sym typeface="华文细黑" pitchFamily="2" charset="-122"/>
              </a:rPr>
              <a:t>、</a:t>
            </a:r>
            <a:r>
              <a:rPr lang="zh-CN" altLang="en-US" sz="1600" b="1" spc="100" dirty="0">
                <a:solidFill>
                  <a:schemeClr val="bg1"/>
                </a:solidFill>
                <a:latin typeface="微软雅黑" pitchFamily="34" charset="-122"/>
                <a:ea typeface="微软雅黑" pitchFamily="34" charset="-122"/>
                <a:sym typeface="华文细黑" pitchFamily="2" charset="-122"/>
              </a:rPr>
              <a:t>大</a:t>
            </a:r>
            <a:r>
              <a:rPr lang="zh-CN" altLang="en-US" sz="1600" b="1" spc="100" dirty="0" smtClean="0">
                <a:solidFill>
                  <a:schemeClr val="bg1"/>
                </a:solidFill>
                <a:latin typeface="微软雅黑" pitchFamily="34" charset="-122"/>
                <a:ea typeface="微软雅黑" pitchFamily="34" charset="-122"/>
                <a:sym typeface="华文细黑" pitchFamily="2" charset="-122"/>
              </a:rPr>
              <a:t>数据政务服务案例：政府数据公开</a:t>
            </a:r>
            <a:endParaRPr lang="zh-CN" altLang="en-US" sz="1600" b="1" spc="100" dirty="0">
              <a:solidFill>
                <a:schemeClr val="bg1"/>
              </a:solidFill>
              <a:latin typeface="微软雅黑" pitchFamily="34" charset="-122"/>
              <a:ea typeface="微软雅黑" pitchFamily="34" charset="-122"/>
              <a:sym typeface="华文细黑" pitchFamily="2" charset="-122"/>
            </a:endParaRPr>
          </a:p>
        </p:txBody>
      </p:sp>
    </p:spTree>
    <p:extLst>
      <p:ext uri="{BB962C8B-B14F-4D97-AF65-F5344CB8AC3E}">
        <p14:creationId xmlns:p14="http://schemas.microsoft.com/office/powerpoint/2010/main" val="561956098"/>
      </p:ext>
    </p:extLst>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2247676"/>
            <a:ext cx="12192000" cy="2391171"/>
          </a:xfrm>
          <a:prstGeom prst="rect">
            <a:avLst/>
          </a:prstGeom>
          <a:solidFill>
            <a:srgbClr val="093FB7"/>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a:ea typeface="宋体"/>
              <a:cs typeface="+mn-cs"/>
            </a:endParaRPr>
          </a:p>
        </p:txBody>
      </p:sp>
      <p:sp>
        <p:nvSpPr>
          <p:cNvPr id="4" name="矩形 3"/>
          <p:cNvSpPr/>
          <p:nvPr/>
        </p:nvSpPr>
        <p:spPr>
          <a:xfrm>
            <a:off x="-1" y="4412861"/>
            <a:ext cx="12192000" cy="320962"/>
          </a:xfrm>
          <a:prstGeom prst="rect">
            <a:avLst/>
          </a:prstGeom>
          <a:solidFill>
            <a:srgbClr val="7FA6C7">
              <a:lumMod val="40000"/>
              <a:lumOff val="60000"/>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11" name="文本框 49"/>
          <p:cNvSpPr txBox="1"/>
          <p:nvPr/>
        </p:nvSpPr>
        <p:spPr>
          <a:xfrm>
            <a:off x="367645" y="2677473"/>
            <a:ext cx="8459483" cy="1446550"/>
          </a:xfrm>
          <a:prstGeom prst="rect">
            <a:avLst/>
          </a:prstGeom>
          <a:noFill/>
        </p:spPr>
        <p:txBody>
          <a:bodyPr wrap="square" rtlCol="0">
            <a:spAutoFit/>
          </a:bodyPr>
          <a:lstStyle/>
          <a:p>
            <a:r>
              <a:rPr lang="zh-CN" altLang="en-US" sz="4400" b="1" spc="100" dirty="0" smtClean="0">
                <a:solidFill>
                  <a:schemeClr val="bg1"/>
                </a:solidFill>
                <a:latin typeface="微软雅黑" pitchFamily="34" charset="-122"/>
                <a:ea typeface="微软雅黑" pitchFamily="34" charset="-122"/>
                <a:sym typeface="华文细黑" pitchFamily="2" charset="-122"/>
              </a:rPr>
              <a:t>一、大数据</a:t>
            </a:r>
            <a:r>
              <a:rPr lang="zh-CN" altLang="en-US" sz="4400" b="1" spc="100" dirty="0">
                <a:solidFill>
                  <a:schemeClr val="bg1"/>
                </a:solidFill>
                <a:latin typeface="微软雅黑" pitchFamily="34" charset="-122"/>
                <a:ea typeface="微软雅黑" pitchFamily="34" charset="-122"/>
                <a:sym typeface="华文细黑" pitchFamily="2" charset="-122"/>
              </a:rPr>
              <a:t>概述</a:t>
            </a:r>
            <a:endParaRPr lang="zh-CN" altLang="en-US" sz="4400" b="1" spc="100" dirty="0">
              <a:solidFill>
                <a:schemeClr val="bg1"/>
              </a:solidFill>
              <a:latin typeface="微软雅黑" pitchFamily="34" charset="-122"/>
              <a:ea typeface="微软雅黑" pitchFamily="34" charset="-122"/>
            </a:endParaRPr>
          </a:p>
          <a:p>
            <a:endParaRPr lang="zh-CN" altLang="en-US" sz="4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909493710"/>
      </p:ext>
    </p:extLst>
  </p:cSld>
  <p:clrMapOvr>
    <a:masterClrMapping/>
  </p:clrMapOvr>
  <p:transition spd="slow">
    <p:cov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五边形 26"/>
          <p:cNvSpPr/>
          <p:nvPr/>
        </p:nvSpPr>
        <p:spPr>
          <a:xfrm>
            <a:off x="320512" y="532869"/>
            <a:ext cx="484695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4"/>
          <p:cNvSpPr txBox="1"/>
          <p:nvPr/>
        </p:nvSpPr>
        <p:spPr>
          <a:xfrm>
            <a:off x="358335" y="605781"/>
            <a:ext cx="4493538" cy="523220"/>
          </a:xfrm>
          <a:prstGeom prst="rect">
            <a:avLst/>
          </a:prstGeom>
          <a:noFill/>
        </p:spPr>
        <p:txBody>
          <a:bodyPr wrap="none" rtlCol="0">
            <a:spAutoFit/>
          </a:bodyPr>
          <a:lstStyle/>
          <a:p>
            <a:pPr algn="just"/>
            <a:r>
              <a:rPr lang="zh-CN" altLang="en-US" sz="2800" b="1" kern="100" dirty="0" smtClean="0">
                <a:solidFill>
                  <a:schemeClr val="bg1"/>
                </a:solidFill>
                <a:latin typeface="微软雅黑" pitchFamily="34" charset="-122"/>
                <a:ea typeface="微软雅黑" pitchFamily="34" charset="-122"/>
                <a:cs typeface="Times New Roman" pitchFamily="18" charset="0"/>
              </a:rPr>
              <a:t>我国大数据发展战略及政策</a:t>
            </a:r>
          </a:p>
        </p:txBody>
      </p:sp>
      <p:sp>
        <p:nvSpPr>
          <p:cNvPr id="15" name="文本框 30"/>
          <p:cNvSpPr txBox="1"/>
          <p:nvPr/>
        </p:nvSpPr>
        <p:spPr>
          <a:xfrm>
            <a:off x="358335" y="1585483"/>
            <a:ext cx="11458164" cy="3970318"/>
          </a:xfrm>
          <a:prstGeom prst="rect">
            <a:avLst/>
          </a:prstGeom>
          <a:noFill/>
        </p:spPr>
        <p:txBody>
          <a:bodyPr wrap="square" rtlCol="0">
            <a:spAutoFit/>
          </a:bodyPr>
          <a:lstStyle/>
          <a:p>
            <a:pPr eaLnBrk="0" fontAlgn="base" hangingPunct="0">
              <a:lnSpc>
                <a:spcPct val="150000"/>
              </a:lnSpc>
              <a:spcBef>
                <a:spcPct val="0"/>
              </a:spcBef>
              <a:spcAft>
                <a:spcPct val="0"/>
              </a:spcAft>
            </a:pPr>
            <a:r>
              <a:rPr lang="zh-CN" altLang="en-US" sz="2000" dirty="0" smtClean="0">
                <a:latin typeface="微软雅黑" pitchFamily="34" charset="-122"/>
                <a:ea typeface="微软雅黑" pitchFamily="34" charset="-122"/>
              </a:rPr>
              <a:t>战略纲领：</a:t>
            </a:r>
            <a:r>
              <a:rPr lang="zh-CN" altLang="en-US" sz="1600" dirty="0" smtClean="0">
                <a:latin typeface="+mn-ea"/>
              </a:rPr>
              <a:t>国务院</a:t>
            </a:r>
            <a:r>
              <a:rPr lang="en-US" altLang="zh-CN" sz="1600" dirty="0" smtClean="0">
                <a:latin typeface="+mn-ea"/>
              </a:rPr>
              <a:t>《</a:t>
            </a:r>
            <a:r>
              <a:rPr lang="zh-CN" altLang="en-US" sz="1600" dirty="0">
                <a:latin typeface="+mn-ea"/>
              </a:rPr>
              <a:t>促进大数据发展行动纲要</a:t>
            </a:r>
            <a:r>
              <a:rPr lang="en-US" altLang="zh-CN" sz="1600" dirty="0" smtClean="0">
                <a:latin typeface="+mn-ea"/>
              </a:rPr>
              <a:t>》</a:t>
            </a:r>
            <a:r>
              <a:rPr lang="en-US" altLang="zh-CN" sz="1600" b="1" dirty="0" smtClean="0">
                <a:latin typeface="+mn-ea"/>
              </a:rPr>
              <a:t>2015</a:t>
            </a:r>
            <a:r>
              <a:rPr lang="zh-CN" altLang="en-US" sz="1600" b="1" dirty="0">
                <a:latin typeface="+mn-ea"/>
              </a:rPr>
              <a:t>年</a:t>
            </a:r>
            <a:r>
              <a:rPr lang="en-US" altLang="zh-CN" sz="1600" b="1" dirty="0">
                <a:latin typeface="+mn-ea"/>
              </a:rPr>
              <a:t>8</a:t>
            </a:r>
            <a:r>
              <a:rPr lang="zh-CN" altLang="en-US" sz="1600" b="1" dirty="0">
                <a:latin typeface="+mn-ea"/>
              </a:rPr>
              <a:t>月</a:t>
            </a:r>
            <a:r>
              <a:rPr lang="en-US" altLang="zh-CN" sz="1600" b="1" dirty="0">
                <a:latin typeface="+mn-ea"/>
              </a:rPr>
              <a:t>31</a:t>
            </a:r>
            <a:r>
              <a:rPr lang="zh-CN" altLang="en-US" sz="1600" b="1" dirty="0">
                <a:latin typeface="+mn-ea"/>
              </a:rPr>
              <a:t>日</a:t>
            </a:r>
            <a:endParaRPr lang="en-US" altLang="zh-CN" sz="1600" dirty="0" smtClean="0">
              <a:latin typeface="+mn-ea"/>
            </a:endParaRPr>
          </a:p>
          <a:p>
            <a:pPr eaLnBrk="0" fontAlgn="base" hangingPunct="0">
              <a:lnSpc>
                <a:spcPct val="150000"/>
              </a:lnSpc>
              <a:spcBef>
                <a:spcPct val="0"/>
              </a:spcBef>
              <a:spcAft>
                <a:spcPct val="0"/>
              </a:spcAft>
            </a:pPr>
            <a:r>
              <a:rPr lang="zh-CN" altLang="en-US" sz="2000" dirty="0">
                <a:latin typeface="微软雅黑" pitchFamily="34" charset="-122"/>
                <a:ea typeface="微软雅黑" pitchFamily="34" charset="-122"/>
              </a:rPr>
              <a:t>三</a:t>
            </a:r>
            <a:r>
              <a:rPr lang="zh-CN" altLang="en-US" sz="2000" dirty="0" smtClean="0">
                <a:latin typeface="微软雅黑" pitchFamily="34" charset="-122"/>
                <a:ea typeface="微软雅黑" pitchFamily="34" charset="-122"/>
              </a:rPr>
              <a:t>大任务：</a:t>
            </a:r>
            <a:r>
              <a:rPr lang="zh-CN" altLang="en-US" sz="2000" dirty="0"/>
              <a:t> </a:t>
            </a:r>
            <a:r>
              <a:rPr lang="zh-CN" altLang="en-US" sz="1600" dirty="0" smtClean="0"/>
              <a:t>一</a:t>
            </a:r>
            <a:r>
              <a:rPr lang="zh-CN" altLang="en-US" sz="1600" dirty="0"/>
              <a:t>要加快政府数据开放共享，推动资源整合，提升治理能力。大力推动政府部门数据共享，稳步推动公共数据资源开放，统筹规划大数据基础设施建设，支持宏观调控科学化，推动政府治理精准化，推进商事服务便捷化，促进安全保障高效化，加快民生服务普惠化。二要推动产业创新发展，培育新兴业态，助力经济转型。发展大数据在工业、新兴产业、农业农村等行业领域应用，推动大数据发展与科研创新有机结合，推进基础研究和核心技术攻关，形成大数据产品体系，完善大数据产业链。三要强化安全保障，提高管理水平，促进健康发展。健全大数据安全保障体系，强化安全支撑</a:t>
            </a:r>
            <a:r>
              <a:rPr lang="zh-CN" altLang="en-US" sz="1600" dirty="0" smtClean="0"/>
              <a:t>。</a:t>
            </a:r>
            <a:endParaRPr lang="en-US" altLang="zh-CN" sz="1600" dirty="0" smtClean="0"/>
          </a:p>
          <a:p>
            <a:pPr eaLnBrk="0" fontAlgn="base" hangingPunct="0">
              <a:lnSpc>
                <a:spcPct val="150000"/>
              </a:lnSpc>
              <a:spcBef>
                <a:spcPct val="0"/>
              </a:spcBef>
              <a:spcAft>
                <a:spcPct val="0"/>
              </a:spcAft>
            </a:pPr>
            <a:r>
              <a:rPr lang="zh-CN" altLang="en-US" sz="1600" dirty="0">
                <a:latin typeface="微软雅黑" pitchFamily="34" charset="-122"/>
                <a:ea typeface="微软雅黑" pitchFamily="34" charset="-122"/>
              </a:rPr>
              <a:t>七</a:t>
            </a:r>
            <a:r>
              <a:rPr lang="zh-CN" altLang="en-US" sz="1600" dirty="0" smtClean="0">
                <a:latin typeface="微软雅黑" pitchFamily="34" charset="-122"/>
                <a:ea typeface="微软雅黑" pitchFamily="34" charset="-122"/>
              </a:rPr>
              <a:t>项机制：</a:t>
            </a:r>
            <a:r>
              <a:rPr lang="zh-CN" altLang="en-US" sz="1600" dirty="0"/>
              <a:t>一是建立国家大数据发展和应用统筹协调机制。二是加快法规制度建设，积极研究数据开放、保护等方面制度。三是健全市场发展机制，鼓励政府与企业、社会机构开展合作。四是建立标准规范体系，积极参与相关国际标准制定工作。五是加大财政金融支持，推动建设一批国际领先的重大示范工程。六是加强专业人才培养，建立健全多层次、多类型的大数据人才培养体系。七是促进国际交流合作，建立完善国际合作机制。</a:t>
            </a:r>
            <a:endParaRPr lang="zh-CN" altLang="en-US" sz="1600" dirty="0">
              <a:latin typeface="微软雅黑" pitchFamily="34" charset="-122"/>
              <a:ea typeface="微软雅黑" pitchFamily="34" charset="-122"/>
            </a:endParaRPr>
          </a:p>
        </p:txBody>
      </p:sp>
    </p:spTree>
    <p:extLst>
      <p:ext uri="{BB962C8B-B14F-4D97-AF65-F5344CB8AC3E}">
        <p14:creationId xmlns:p14="http://schemas.microsoft.com/office/powerpoint/2010/main" val="1325190534"/>
      </p:ext>
    </p:extLst>
  </p:cSld>
  <p:clrMapOvr>
    <a:masterClrMapping/>
  </p:clrMapOvr>
  <p:transition spd="slow">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五边形 26"/>
          <p:cNvSpPr/>
          <p:nvPr/>
        </p:nvSpPr>
        <p:spPr>
          <a:xfrm>
            <a:off x="0" y="464820"/>
            <a:ext cx="484695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48197" y="1526533"/>
            <a:ext cx="10179934" cy="4939814"/>
          </a:xfrm>
          <a:prstGeom prst="rect">
            <a:avLst/>
          </a:prstGeom>
        </p:spPr>
        <p:txBody>
          <a:bodyPr wrap="square">
            <a:spAutoFit/>
          </a:bodyPr>
          <a:lstStyle/>
          <a:p>
            <a:pPr algn="just">
              <a:lnSpc>
                <a:spcPct val="150000"/>
              </a:lnSpc>
              <a:spcAft>
                <a:spcPts val="0"/>
              </a:spcAft>
            </a:pPr>
            <a:r>
              <a:rPr lang="zh-CN" altLang="en-US" sz="2000" kern="100" dirty="0" smtClean="0">
                <a:latin typeface="微软雅黑" pitchFamily="34" charset="-122"/>
                <a:ea typeface="微软雅黑" pitchFamily="34" charset="-122"/>
                <a:cs typeface="Times New Roman" pitchFamily="18" charset="0"/>
              </a:rPr>
              <a:t>大数据定义：</a:t>
            </a:r>
            <a:r>
              <a:rPr lang="zh-CN" altLang="en-US" sz="2000" dirty="0"/>
              <a:t>大数据（</a:t>
            </a:r>
            <a:r>
              <a:rPr lang="en-US" altLang="zh-CN" sz="2000" dirty="0"/>
              <a:t>big data</a:t>
            </a:r>
            <a:r>
              <a:rPr lang="zh-CN" altLang="en-US" sz="2000" dirty="0" smtClean="0"/>
              <a:t>），无法</a:t>
            </a:r>
            <a:r>
              <a:rPr lang="zh-CN" altLang="en-US" sz="2000" dirty="0"/>
              <a:t>在一定时间范围内用常规软件工具进行捕捉、管理和处理的数据集合，是需要新处理模式才能具有更强的决策力、洞察发现力和流程优化能力的海量、高增长率和多样化的信息资产</a:t>
            </a:r>
            <a:r>
              <a:rPr lang="zh-CN" altLang="en-US" sz="2000" dirty="0" smtClean="0"/>
              <a:t>。</a:t>
            </a:r>
            <a:endParaRPr lang="en-US" altLang="zh-CN" sz="2000" dirty="0" smtClean="0"/>
          </a:p>
          <a:p>
            <a:pPr algn="just">
              <a:lnSpc>
                <a:spcPct val="150000"/>
              </a:lnSpc>
              <a:spcAft>
                <a:spcPts val="0"/>
              </a:spcAft>
            </a:pPr>
            <a:r>
              <a:rPr lang="zh-CN" altLang="en-US" sz="2000" kern="100" dirty="0" smtClean="0">
                <a:latin typeface="微软雅黑" pitchFamily="34" charset="-122"/>
                <a:ea typeface="微软雅黑" pitchFamily="34" charset="-122"/>
                <a:cs typeface="Times New Roman" pitchFamily="18" charset="0"/>
              </a:rPr>
              <a:t>特征：</a:t>
            </a:r>
            <a:r>
              <a:rPr lang="en-US" altLang="zh-CN" sz="2000" dirty="0"/>
              <a:t> Volume</a:t>
            </a:r>
            <a:r>
              <a:rPr lang="zh-CN" altLang="en-US" sz="2000" dirty="0"/>
              <a:t>（大量）、</a:t>
            </a:r>
            <a:r>
              <a:rPr lang="en-US" altLang="zh-CN" sz="2000" dirty="0"/>
              <a:t>Velocity</a:t>
            </a:r>
            <a:r>
              <a:rPr lang="zh-CN" altLang="en-US" sz="2000" dirty="0"/>
              <a:t>（高速）、</a:t>
            </a:r>
            <a:r>
              <a:rPr lang="en-US" altLang="zh-CN" sz="2000" dirty="0"/>
              <a:t>Variety</a:t>
            </a:r>
            <a:r>
              <a:rPr lang="zh-CN" altLang="en-US" sz="2000" dirty="0"/>
              <a:t>（多样）、</a:t>
            </a:r>
            <a:r>
              <a:rPr lang="en-US" altLang="zh-CN" sz="2000" dirty="0"/>
              <a:t>Value</a:t>
            </a:r>
            <a:r>
              <a:rPr lang="zh-CN" altLang="en-US" sz="2000" dirty="0"/>
              <a:t>（价值）、</a:t>
            </a:r>
            <a:r>
              <a:rPr lang="en-US" altLang="zh-CN" sz="2000" dirty="0"/>
              <a:t>Veracity</a:t>
            </a:r>
            <a:r>
              <a:rPr lang="zh-CN" altLang="en-US" sz="2000" dirty="0"/>
              <a:t>（真实性）</a:t>
            </a:r>
            <a:r>
              <a:rPr lang="zh-CN" altLang="en-US" sz="2000" dirty="0" smtClean="0"/>
              <a:t>。</a:t>
            </a:r>
            <a:endParaRPr lang="en-US" altLang="zh-CN" sz="2000" kern="100" dirty="0" smtClean="0">
              <a:latin typeface="微软雅黑" pitchFamily="34" charset="-122"/>
              <a:ea typeface="微软雅黑" pitchFamily="34" charset="-122"/>
              <a:cs typeface="Times New Roman" pitchFamily="18" charset="0"/>
            </a:endParaRPr>
          </a:p>
          <a:p>
            <a:pPr algn="just">
              <a:lnSpc>
                <a:spcPct val="150000"/>
              </a:lnSpc>
              <a:spcAft>
                <a:spcPts val="0"/>
              </a:spcAft>
            </a:pPr>
            <a:r>
              <a:rPr lang="zh-CN" altLang="en-US" sz="2000" kern="100" dirty="0" smtClean="0">
                <a:latin typeface="微软雅黑" pitchFamily="34" charset="-122"/>
                <a:ea typeface="微软雅黑" pitchFamily="34" charset="-122"/>
                <a:cs typeface="Times New Roman" pitchFamily="18" charset="0"/>
              </a:rPr>
              <a:t>诠释：</a:t>
            </a:r>
            <a:r>
              <a:rPr lang="en-US" altLang="zh-CN" kern="100" dirty="0" smtClean="0">
                <a:latin typeface="华文宋体" panose="02010600040101010101" pitchFamily="2" charset="-122"/>
                <a:ea typeface="华文宋体" panose="02010600040101010101" pitchFamily="2" charset="-122"/>
                <a:cs typeface="Times New Roman" pitchFamily="18" charset="0"/>
              </a:rPr>
              <a:t>Volume </a:t>
            </a:r>
            <a:r>
              <a:rPr lang="zh-CN" altLang="en-US" kern="100" dirty="0" smtClean="0">
                <a:latin typeface="华文宋体" panose="02010600040101010101" pitchFamily="2" charset="-122"/>
                <a:ea typeface="华文宋体" panose="02010600040101010101" pitchFamily="2" charset="-122"/>
                <a:cs typeface="Times New Roman" pitchFamily="18" charset="0"/>
              </a:rPr>
              <a:t>意味着巨大的数据量，但主要是指巨大的增量数据</a:t>
            </a:r>
            <a:r>
              <a:rPr lang="en-US" altLang="zh-CN" kern="100" dirty="0" smtClean="0">
                <a:latin typeface="华文宋体" panose="02010600040101010101" pitchFamily="2" charset="-122"/>
                <a:ea typeface="华文宋体" panose="02010600040101010101" pitchFamily="2" charset="-122"/>
                <a:cs typeface="Times New Roman" pitchFamily="18" charset="0"/>
              </a:rPr>
              <a:t>——</a:t>
            </a:r>
            <a:r>
              <a:rPr lang="zh-CN" altLang="en-US" kern="100" dirty="0" smtClean="0">
                <a:latin typeface="华文宋体" panose="02010600040101010101" pitchFamily="2" charset="-122"/>
                <a:ea typeface="华文宋体" panose="02010600040101010101" pitchFamily="2" charset="-122"/>
                <a:cs typeface="Times New Roman" pitchFamily="18" charset="0"/>
              </a:rPr>
              <a:t>海量存储和吞吐能力</a:t>
            </a:r>
            <a:endParaRPr lang="en-US" altLang="zh-CN" kern="100" dirty="0" smtClean="0">
              <a:latin typeface="华文宋体" panose="02010600040101010101" pitchFamily="2" charset="-122"/>
              <a:ea typeface="华文宋体" panose="02010600040101010101" pitchFamily="2" charset="-122"/>
              <a:cs typeface="Times New Roman" pitchFamily="18" charset="0"/>
            </a:endParaRPr>
          </a:p>
          <a:p>
            <a:pPr algn="just">
              <a:lnSpc>
                <a:spcPct val="150000"/>
              </a:lnSpc>
              <a:spcAft>
                <a:spcPts val="0"/>
              </a:spcAft>
            </a:pPr>
            <a:r>
              <a:rPr lang="en-US" altLang="zh-CN" kern="100" dirty="0" smtClean="0">
                <a:latin typeface="华文宋体" panose="02010600040101010101" pitchFamily="2" charset="-122"/>
                <a:ea typeface="华文宋体" panose="02010600040101010101" pitchFamily="2" charset="-122"/>
                <a:cs typeface="Times New Roman" pitchFamily="18" charset="0"/>
              </a:rPr>
              <a:t>              Velocity </a:t>
            </a:r>
            <a:r>
              <a:rPr lang="zh-CN" altLang="en-US" kern="100" dirty="0" smtClean="0">
                <a:latin typeface="华文宋体" panose="02010600040101010101" pitchFamily="2" charset="-122"/>
                <a:ea typeface="华文宋体" panose="02010600040101010101" pitchFamily="2" charset="-122"/>
                <a:cs typeface="Times New Roman" pitchFamily="18" charset="0"/>
              </a:rPr>
              <a:t>意味着高速的数据流转，强调数据的时效性和应用的实时性</a:t>
            </a:r>
            <a:r>
              <a:rPr lang="en-US" altLang="zh-CN" kern="100" dirty="0" smtClean="0">
                <a:latin typeface="华文宋体" panose="02010600040101010101" pitchFamily="2" charset="-122"/>
                <a:ea typeface="华文宋体" panose="02010600040101010101" pitchFamily="2" charset="-122"/>
                <a:cs typeface="Times New Roman" pitchFamily="18" charset="0"/>
              </a:rPr>
              <a:t>——</a:t>
            </a:r>
            <a:r>
              <a:rPr lang="zh-CN" altLang="en-US" kern="100" dirty="0" smtClean="0">
                <a:latin typeface="华文宋体" panose="02010600040101010101" pitchFamily="2" charset="-122"/>
                <a:ea typeface="华文宋体" panose="02010600040101010101" pitchFamily="2" charset="-122"/>
                <a:cs typeface="Times New Roman" pitchFamily="18" charset="0"/>
              </a:rPr>
              <a:t>实时处理能力</a:t>
            </a:r>
            <a:endParaRPr lang="en-US" altLang="zh-CN" kern="100" dirty="0" smtClean="0">
              <a:latin typeface="华文宋体" panose="02010600040101010101" pitchFamily="2" charset="-122"/>
              <a:ea typeface="华文宋体" panose="02010600040101010101" pitchFamily="2" charset="-122"/>
              <a:cs typeface="Times New Roman" pitchFamily="18" charset="0"/>
            </a:endParaRPr>
          </a:p>
          <a:p>
            <a:pPr algn="just">
              <a:lnSpc>
                <a:spcPct val="150000"/>
              </a:lnSpc>
              <a:spcAft>
                <a:spcPts val="0"/>
              </a:spcAft>
            </a:pPr>
            <a:r>
              <a:rPr lang="en-US" altLang="zh-CN" kern="100" dirty="0">
                <a:latin typeface="华文宋体" panose="02010600040101010101" pitchFamily="2" charset="-122"/>
                <a:ea typeface="华文宋体" panose="02010600040101010101" pitchFamily="2" charset="-122"/>
                <a:cs typeface="Times New Roman" pitchFamily="18" charset="0"/>
              </a:rPr>
              <a:t> </a:t>
            </a:r>
            <a:r>
              <a:rPr lang="en-US" altLang="zh-CN" kern="100" dirty="0" smtClean="0">
                <a:latin typeface="华文宋体" panose="02010600040101010101" pitchFamily="2" charset="-122"/>
                <a:ea typeface="华文宋体" panose="02010600040101010101" pitchFamily="2" charset="-122"/>
                <a:cs typeface="Times New Roman" pitchFamily="18" charset="0"/>
              </a:rPr>
              <a:t>             Variety</a:t>
            </a:r>
            <a:r>
              <a:rPr lang="zh-CN" altLang="en-US" kern="100" dirty="0" smtClean="0">
                <a:latin typeface="华文宋体" panose="02010600040101010101" pitchFamily="2" charset="-122"/>
                <a:ea typeface="华文宋体" panose="02010600040101010101" pitchFamily="2" charset="-122"/>
                <a:cs typeface="Times New Roman" pitchFamily="18" charset="0"/>
              </a:rPr>
              <a:t>意味着数据的多源性、多形态、多重定义及</a:t>
            </a:r>
            <a:r>
              <a:rPr lang="en-US" altLang="zh-CN" kern="100" dirty="0" smtClean="0">
                <a:latin typeface="华文宋体" panose="02010600040101010101" pitchFamily="2" charset="-122"/>
                <a:ea typeface="华文宋体" panose="02010600040101010101" pitchFamily="2" charset="-122"/>
                <a:cs typeface="Times New Roman" pitchFamily="18" charset="0"/>
              </a:rPr>
              <a:t>——</a:t>
            </a:r>
            <a:r>
              <a:rPr lang="zh-CN" altLang="en-US" kern="100" dirty="0" smtClean="0">
                <a:latin typeface="华文宋体" panose="02010600040101010101" pitchFamily="2" charset="-122"/>
                <a:ea typeface="华文宋体" panose="02010600040101010101" pitchFamily="2" charset="-122"/>
                <a:cs typeface="Times New Roman" pitchFamily="18" charset="0"/>
              </a:rPr>
              <a:t>多样化数据的灵活处置能力和信息聚合能力</a:t>
            </a:r>
            <a:endParaRPr lang="en-US" altLang="zh-CN" kern="100" dirty="0" smtClean="0">
              <a:latin typeface="华文宋体" panose="02010600040101010101" pitchFamily="2" charset="-122"/>
              <a:ea typeface="华文宋体" panose="02010600040101010101" pitchFamily="2" charset="-122"/>
              <a:cs typeface="Times New Roman" pitchFamily="18" charset="0"/>
            </a:endParaRPr>
          </a:p>
          <a:p>
            <a:pPr algn="just">
              <a:lnSpc>
                <a:spcPct val="150000"/>
              </a:lnSpc>
              <a:spcAft>
                <a:spcPts val="0"/>
              </a:spcAft>
            </a:pPr>
            <a:r>
              <a:rPr lang="en-US" altLang="zh-CN" kern="100" dirty="0">
                <a:latin typeface="华文宋体" panose="02010600040101010101" pitchFamily="2" charset="-122"/>
                <a:ea typeface="华文宋体" panose="02010600040101010101" pitchFamily="2" charset="-122"/>
                <a:cs typeface="Times New Roman" pitchFamily="18" charset="0"/>
              </a:rPr>
              <a:t> </a:t>
            </a:r>
            <a:r>
              <a:rPr lang="en-US" altLang="zh-CN" kern="100" dirty="0" smtClean="0">
                <a:latin typeface="华文宋体" panose="02010600040101010101" pitchFamily="2" charset="-122"/>
                <a:ea typeface="华文宋体" panose="02010600040101010101" pitchFamily="2" charset="-122"/>
                <a:cs typeface="Times New Roman" pitchFamily="18" charset="0"/>
              </a:rPr>
              <a:t>            Value</a:t>
            </a:r>
            <a:r>
              <a:rPr lang="zh-CN" altLang="en-US" kern="100" dirty="0" smtClean="0">
                <a:latin typeface="华文宋体" panose="02010600040101010101" pitchFamily="2" charset="-122"/>
                <a:ea typeface="华文宋体" panose="02010600040101010101" pitchFamily="2" charset="-122"/>
                <a:cs typeface="Times New Roman" pitchFamily="18" charset="0"/>
              </a:rPr>
              <a:t>特征在于“价值稀薄”，统计学特征非因果性特征</a:t>
            </a:r>
            <a:r>
              <a:rPr lang="en-US" altLang="zh-CN" kern="100" dirty="0" smtClean="0">
                <a:latin typeface="华文宋体" panose="02010600040101010101" pitchFamily="2" charset="-122"/>
                <a:ea typeface="华文宋体" panose="02010600040101010101" pitchFamily="2" charset="-122"/>
                <a:cs typeface="Times New Roman" pitchFamily="18" charset="0"/>
              </a:rPr>
              <a:t>——</a:t>
            </a:r>
            <a:r>
              <a:rPr lang="zh-CN" altLang="en-US" kern="100" dirty="0" smtClean="0">
                <a:latin typeface="华文宋体" panose="02010600040101010101" pitchFamily="2" charset="-122"/>
                <a:ea typeface="华文宋体" panose="02010600040101010101" pitchFamily="2" charset="-122"/>
                <a:cs typeface="Times New Roman" pitchFamily="18" charset="0"/>
              </a:rPr>
              <a:t>统计学意义下的分析能力</a:t>
            </a:r>
            <a:endParaRPr lang="en-US" altLang="zh-CN" kern="100" dirty="0" smtClean="0">
              <a:latin typeface="华文宋体" panose="02010600040101010101" pitchFamily="2" charset="-122"/>
              <a:ea typeface="华文宋体" panose="02010600040101010101" pitchFamily="2" charset="-122"/>
              <a:cs typeface="Times New Roman" pitchFamily="18" charset="0"/>
            </a:endParaRPr>
          </a:p>
          <a:p>
            <a:pPr algn="just">
              <a:lnSpc>
                <a:spcPct val="150000"/>
              </a:lnSpc>
              <a:spcAft>
                <a:spcPts val="0"/>
              </a:spcAft>
            </a:pPr>
            <a:r>
              <a:rPr lang="en-US" altLang="zh-CN" kern="100" dirty="0">
                <a:latin typeface="华文宋体" panose="02010600040101010101" pitchFamily="2" charset="-122"/>
                <a:ea typeface="华文宋体" panose="02010600040101010101" pitchFamily="2" charset="-122"/>
                <a:cs typeface="Times New Roman" pitchFamily="18" charset="0"/>
              </a:rPr>
              <a:t> </a:t>
            </a:r>
            <a:r>
              <a:rPr lang="en-US" altLang="zh-CN" kern="100" dirty="0" smtClean="0">
                <a:latin typeface="华文宋体" panose="02010600040101010101" pitchFamily="2" charset="-122"/>
                <a:ea typeface="华文宋体" panose="02010600040101010101" pitchFamily="2" charset="-122"/>
                <a:cs typeface="Times New Roman" pitchFamily="18" charset="0"/>
              </a:rPr>
              <a:t>            Veracity</a:t>
            </a:r>
            <a:r>
              <a:rPr lang="zh-CN" altLang="en-US" kern="100" dirty="0" smtClean="0">
                <a:latin typeface="华文宋体" panose="02010600040101010101" pitchFamily="2" charset="-122"/>
                <a:ea typeface="华文宋体" panose="02010600040101010101" pitchFamily="2" charset="-122"/>
                <a:cs typeface="Times New Roman" pitchFamily="18" charset="0"/>
              </a:rPr>
              <a:t>数据质量的高要求</a:t>
            </a:r>
            <a:r>
              <a:rPr lang="en-US" altLang="zh-CN" kern="100" dirty="0" smtClean="0">
                <a:latin typeface="华文宋体" panose="02010600040101010101" pitchFamily="2" charset="-122"/>
                <a:ea typeface="华文宋体" panose="02010600040101010101" pitchFamily="2" charset="-122"/>
                <a:cs typeface="Times New Roman" pitchFamily="18" charset="0"/>
              </a:rPr>
              <a:t>——</a:t>
            </a:r>
            <a:r>
              <a:rPr lang="zh-CN" altLang="en-US" kern="100" dirty="0" smtClean="0">
                <a:latin typeface="华文宋体" panose="02010600040101010101" pitchFamily="2" charset="-122"/>
                <a:ea typeface="华文宋体" panose="02010600040101010101" pitchFamily="2" charset="-122"/>
                <a:cs typeface="Times New Roman" pitchFamily="18" charset="0"/>
              </a:rPr>
              <a:t>数据治理能力</a:t>
            </a:r>
            <a:endParaRPr lang="zh-CN" altLang="en-US" kern="100" dirty="0">
              <a:latin typeface="华文宋体" panose="02010600040101010101" pitchFamily="2" charset="-122"/>
              <a:ea typeface="华文宋体" panose="02010600040101010101" pitchFamily="2" charset="-122"/>
              <a:cs typeface="Times New Roman" pitchFamily="18" charset="0"/>
            </a:endParaRPr>
          </a:p>
        </p:txBody>
      </p:sp>
      <p:sp>
        <p:nvSpPr>
          <p:cNvPr id="28" name="文本框 4"/>
          <p:cNvSpPr txBox="1"/>
          <p:nvPr/>
        </p:nvSpPr>
        <p:spPr>
          <a:xfrm>
            <a:off x="315108" y="555805"/>
            <a:ext cx="3416320" cy="523220"/>
          </a:xfrm>
          <a:prstGeom prst="rect">
            <a:avLst/>
          </a:prstGeom>
          <a:noFill/>
        </p:spPr>
        <p:txBody>
          <a:bodyPr wrap="none" rtlCol="0">
            <a:spAutoFit/>
          </a:bodyPr>
          <a:lstStyle/>
          <a:p>
            <a:pPr algn="just"/>
            <a:r>
              <a:rPr lang="zh-CN" altLang="en-US" sz="2800" b="1" kern="100" dirty="0">
                <a:solidFill>
                  <a:schemeClr val="bg1"/>
                </a:solidFill>
                <a:latin typeface="微软雅黑" pitchFamily="34" charset="-122"/>
                <a:ea typeface="微软雅黑" pitchFamily="34" charset="-122"/>
                <a:cs typeface="Times New Roman" pitchFamily="18" charset="0"/>
              </a:rPr>
              <a:t>大</a:t>
            </a:r>
            <a:r>
              <a:rPr lang="zh-CN" altLang="en-US" sz="2800" b="1" kern="100" dirty="0" smtClean="0">
                <a:solidFill>
                  <a:schemeClr val="bg1"/>
                </a:solidFill>
                <a:latin typeface="微软雅黑" pitchFamily="34" charset="-122"/>
                <a:ea typeface="微软雅黑" pitchFamily="34" charset="-122"/>
                <a:cs typeface="Times New Roman" pitchFamily="18" charset="0"/>
              </a:rPr>
              <a:t>数据：定义与诠释</a:t>
            </a:r>
          </a:p>
        </p:txBody>
      </p:sp>
      <p:sp>
        <p:nvSpPr>
          <p:cNvPr id="2" name="矩形 1"/>
          <p:cNvSpPr/>
          <p:nvPr/>
        </p:nvSpPr>
        <p:spPr>
          <a:xfrm>
            <a:off x="3048000" y="2828836"/>
            <a:ext cx="6096000" cy="369332"/>
          </a:xfrm>
          <a:prstGeom prst="rect">
            <a:avLst/>
          </a:prstGeom>
        </p:spPr>
        <p:txBody>
          <a:bodyPr>
            <a:spAutoFit/>
          </a:bodyPr>
          <a:lstStyle/>
          <a:p>
            <a:r>
              <a:rPr lang="en-US" altLang="zh-CN" baseline="30000" dirty="0" smtClean="0"/>
              <a:t>[</a:t>
            </a:r>
            <a:endParaRPr lang="zh-CN" altLang="en-US" dirty="0"/>
          </a:p>
        </p:txBody>
      </p:sp>
    </p:spTree>
    <p:extLst>
      <p:ext uri="{BB962C8B-B14F-4D97-AF65-F5344CB8AC3E}">
        <p14:creationId xmlns:p14="http://schemas.microsoft.com/office/powerpoint/2010/main" val="1635491255"/>
      </p:ext>
    </p:extLst>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stretch>
            <a:fillRect/>
          </a:stretch>
        </p:blipFill>
        <p:spPr>
          <a:xfrm>
            <a:off x="203453" y="1386740"/>
            <a:ext cx="11420140" cy="4402442"/>
          </a:xfrm>
          <a:prstGeom prst="rect">
            <a:avLst/>
          </a:prstGeom>
        </p:spPr>
      </p:pic>
    </p:spTree>
    <p:extLst>
      <p:ext uri="{BB962C8B-B14F-4D97-AF65-F5344CB8AC3E}">
        <p14:creationId xmlns:p14="http://schemas.microsoft.com/office/powerpoint/2010/main" val="3819944997"/>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五边形 26"/>
          <p:cNvSpPr/>
          <p:nvPr/>
        </p:nvSpPr>
        <p:spPr>
          <a:xfrm>
            <a:off x="0" y="464820"/>
            <a:ext cx="484695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48197" y="1526533"/>
            <a:ext cx="10179934" cy="5084918"/>
          </a:xfrm>
          <a:prstGeom prst="rect">
            <a:avLst/>
          </a:prstGeom>
        </p:spPr>
        <p:txBody>
          <a:bodyPr wrap="square">
            <a:spAutoFit/>
          </a:bodyPr>
          <a:lstStyle/>
          <a:p>
            <a:pPr algn="just">
              <a:lnSpc>
                <a:spcPct val="150000"/>
              </a:lnSpc>
              <a:spcAft>
                <a:spcPts val="0"/>
              </a:spcAft>
            </a:pPr>
            <a:r>
              <a:rPr lang="zh-CN" altLang="en-US" sz="2000" kern="100" dirty="0" smtClean="0">
                <a:latin typeface="微软雅黑" pitchFamily="34" charset="-122"/>
                <a:ea typeface="微软雅黑" pitchFamily="34" charset="-122"/>
                <a:cs typeface="Times New Roman" pitchFamily="18" charset="0"/>
              </a:rPr>
              <a:t>大数据应用价值：</a:t>
            </a:r>
            <a:r>
              <a:rPr lang="zh-CN" altLang="en-US" sz="2000" kern="100" dirty="0" smtClean="0">
                <a:latin typeface="+mn-ea"/>
                <a:cs typeface="Times New Roman" pitchFamily="18" charset="0"/>
              </a:rPr>
              <a:t>感知认知、分析决策、发现创造</a:t>
            </a:r>
            <a:endParaRPr lang="en-US" altLang="zh-CN" sz="2000" dirty="0" smtClean="0">
              <a:latin typeface="+mn-ea"/>
            </a:endParaRPr>
          </a:p>
          <a:p>
            <a:pPr algn="just">
              <a:lnSpc>
                <a:spcPct val="150000"/>
              </a:lnSpc>
              <a:spcAft>
                <a:spcPts val="0"/>
              </a:spcAft>
            </a:pPr>
            <a:r>
              <a:rPr lang="zh-CN" altLang="en-US" sz="2000" kern="100" dirty="0" smtClean="0">
                <a:latin typeface="微软雅黑" pitchFamily="34" charset="-122"/>
                <a:ea typeface="微软雅黑" pitchFamily="34" charset="-122"/>
                <a:cs typeface="Times New Roman" pitchFamily="18" charset="0"/>
              </a:rPr>
              <a:t>特征：</a:t>
            </a:r>
            <a:r>
              <a:rPr lang="en-US" altLang="zh-CN" sz="2000" dirty="0"/>
              <a:t> </a:t>
            </a:r>
            <a:r>
              <a:rPr lang="zh-CN" altLang="en-US" sz="2000" dirty="0" smtClean="0"/>
              <a:t>智慧洞察（精准、全面、深入、持续）、信息关联、概率型（非因果型）决策支持、多维度描述。</a:t>
            </a:r>
            <a:endParaRPr lang="en-US" altLang="zh-CN" sz="2000" kern="100" dirty="0" smtClean="0">
              <a:latin typeface="微软雅黑" pitchFamily="34" charset="-122"/>
              <a:ea typeface="微软雅黑" pitchFamily="34" charset="-122"/>
              <a:cs typeface="Times New Roman" pitchFamily="18" charset="0"/>
            </a:endParaRPr>
          </a:p>
          <a:p>
            <a:pPr>
              <a:lnSpc>
                <a:spcPct val="150000"/>
              </a:lnSpc>
            </a:pPr>
            <a:r>
              <a:rPr lang="zh-CN" altLang="en-US" sz="2000" kern="100" dirty="0" smtClean="0">
                <a:latin typeface="微软雅黑" pitchFamily="34" charset="-122"/>
                <a:ea typeface="微软雅黑" pitchFamily="34" charset="-122"/>
                <a:cs typeface="Times New Roman" pitchFamily="18" charset="0"/>
              </a:rPr>
              <a:t>诠释：</a:t>
            </a:r>
            <a:endParaRPr lang="en-US" altLang="zh-CN" sz="2000" kern="100" dirty="0" smtClean="0">
              <a:latin typeface="微软雅黑" pitchFamily="34" charset="-122"/>
              <a:ea typeface="微软雅黑" pitchFamily="34" charset="-122"/>
              <a:cs typeface="Times New Roman" pitchFamily="18" charset="0"/>
            </a:endParaRPr>
          </a:p>
          <a:p>
            <a:pPr>
              <a:lnSpc>
                <a:spcPct val="150000"/>
              </a:lnSpc>
            </a:pPr>
            <a:r>
              <a:rPr lang="zh-CN" altLang="en-US" sz="2000" b="1" kern="100" dirty="0" smtClean="0">
                <a:latin typeface="+mn-ea"/>
                <a:cs typeface="Times New Roman" pitchFamily="18" charset="0"/>
              </a:rPr>
              <a:t>大数据认知方法：</a:t>
            </a:r>
            <a:r>
              <a:rPr lang="zh-CN" altLang="en-US" sz="2000" dirty="0" smtClean="0">
                <a:latin typeface="+mn-ea"/>
              </a:rPr>
              <a:t>由下而上（非传统的由上而下）；数据优先而非程序逻辑优先；记录替代计算；价值替代知识；关联</a:t>
            </a:r>
            <a:r>
              <a:rPr lang="zh-CN" altLang="en-US" sz="2000" dirty="0">
                <a:latin typeface="+mn-ea"/>
              </a:rPr>
              <a:t>而非</a:t>
            </a:r>
            <a:r>
              <a:rPr lang="zh-CN" altLang="en-US" sz="2000" dirty="0" smtClean="0">
                <a:latin typeface="+mn-ea"/>
              </a:rPr>
              <a:t>因果；交叉而非垂直；重视跨界小</a:t>
            </a:r>
            <a:r>
              <a:rPr lang="zh-CN" altLang="en-US" sz="2000" dirty="0">
                <a:latin typeface="+mn-ea"/>
              </a:rPr>
              <a:t>众</a:t>
            </a:r>
            <a:r>
              <a:rPr lang="zh-CN" altLang="en-US" sz="2000" dirty="0" smtClean="0">
                <a:latin typeface="+mn-ea"/>
              </a:rPr>
              <a:t>，众多</a:t>
            </a:r>
            <a:r>
              <a:rPr lang="zh-CN" altLang="en-US" sz="2000" dirty="0">
                <a:latin typeface="+mn-ea"/>
              </a:rPr>
              <a:t>的小</a:t>
            </a:r>
            <a:r>
              <a:rPr lang="zh-CN" altLang="en-US" sz="2000" dirty="0" smtClean="0">
                <a:latin typeface="+mn-ea"/>
              </a:rPr>
              <a:t>众构成</a:t>
            </a:r>
            <a:r>
              <a:rPr lang="zh-CN" altLang="en-US" sz="2000" dirty="0">
                <a:latin typeface="+mn-ea"/>
              </a:rPr>
              <a:t>大众</a:t>
            </a:r>
            <a:r>
              <a:rPr lang="zh-CN" altLang="en-US" sz="2000" dirty="0" smtClean="0">
                <a:latin typeface="+mn-ea"/>
              </a:rPr>
              <a:t>。</a:t>
            </a:r>
            <a:endParaRPr lang="en-US" altLang="zh-CN" sz="2000" dirty="0" smtClean="0">
              <a:latin typeface="+mn-ea"/>
            </a:endParaRPr>
          </a:p>
          <a:p>
            <a:pPr>
              <a:lnSpc>
                <a:spcPct val="150000"/>
              </a:lnSpc>
            </a:pPr>
            <a:r>
              <a:rPr lang="zh-CN" altLang="en-US" sz="2000" b="1" dirty="0" smtClean="0">
                <a:latin typeface="+mn-ea"/>
              </a:rPr>
              <a:t>分析决策：</a:t>
            </a:r>
            <a:r>
              <a:rPr lang="zh-CN" altLang="en-US" sz="2000" dirty="0" smtClean="0">
                <a:latin typeface="+mn-ea"/>
              </a:rPr>
              <a:t>分析一切可能的数据；多维度、跨时域的动态洞察能力；概率型分析；事务间的关联关系和影响；趋势与发展要素。</a:t>
            </a:r>
            <a:endParaRPr lang="en-US" altLang="zh-CN" sz="2000" dirty="0" smtClean="0">
              <a:latin typeface="+mn-ea"/>
            </a:endParaRPr>
          </a:p>
          <a:p>
            <a:pPr>
              <a:lnSpc>
                <a:spcPct val="150000"/>
              </a:lnSpc>
            </a:pPr>
            <a:r>
              <a:rPr lang="zh-CN" altLang="en-US" sz="2000" b="1" dirty="0" smtClean="0">
                <a:latin typeface="+mn-ea"/>
              </a:rPr>
              <a:t>发现创造：</a:t>
            </a:r>
            <a:r>
              <a:rPr lang="zh-CN" altLang="en-US" sz="2000" dirty="0" smtClean="0">
                <a:latin typeface="+mn-ea"/>
              </a:rPr>
              <a:t>发现价值；创造价值</a:t>
            </a:r>
            <a:endParaRPr lang="zh-CN" altLang="en-US" sz="2000" dirty="0">
              <a:latin typeface="+mn-ea"/>
            </a:endParaRPr>
          </a:p>
          <a:p>
            <a:pPr algn="just">
              <a:lnSpc>
                <a:spcPct val="150000"/>
              </a:lnSpc>
              <a:spcAft>
                <a:spcPts val="0"/>
              </a:spcAft>
            </a:pPr>
            <a:endParaRPr lang="en-US" altLang="zh-CN" kern="100" dirty="0" smtClean="0">
              <a:latin typeface="华文宋体" panose="02010600040101010101" pitchFamily="2" charset="-122"/>
              <a:ea typeface="华文宋体" panose="02010600040101010101" pitchFamily="2" charset="-122"/>
              <a:cs typeface="Times New Roman" pitchFamily="18" charset="0"/>
            </a:endParaRPr>
          </a:p>
        </p:txBody>
      </p:sp>
      <p:sp>
        <p:nvSpPr>
          <p:cNvPr id="28" name="文本框 4"/>
          <p:cNvSpPr txBox="1"/>
          <p:nvPr/>
        </p:nvSpPr>
        <p:spPr>
          <a:xfrm>
            <a:off x="494645" y="555805"/>
            <a:ext cx="3057247" cy="523220"/>
          </a:xfrm>
          <a:prstGeom prst="rect">
            <a:avLst/>
          </a:prstGeom>
          <a:noFill/>
        </p:spPr>
        <p:txBody>
          <a:bodyPr wrap="none" rtlCol="0">
            <a:spAutoFit/>
          </a:bodyPr>
          <a:lstStyle/>
          <a:p>
            <a:pPr algn="just"/>
            <a:r>
              <a:rPr lang="zh-CN" altLang="en-US" sz="2800" b="1" kern="100" dirty="0">
                <a:solidFill>
                  <a:schemeClr val="bg1"/>
                </a:solidFill>
                <a:latin typeface="微软雅黑" pitchFamily="34" charset="-122"/>
                <a:ea typeface="微软雅黑" pitchFamily="34" charset="-122"/>
                <a:cs typeface="Times New Roman" pitchFamily="18" charset="0"/>
              </a:rPr>
              <a:t>大</a:t>
            </a:r>
            <a:r>
              <a:rPr lang="zh-CN" altLang="en-US" sz="2800" b="1" kern="100" dirty="0" smtClean="0">
                <a:solidFill>
                  <a:schemeClr val="bg1"/>
                </a:solidFill>
                <a:latin typeface="微软雅黑" pitchFamily="34" charset="-122"/>
                <a:ea typeface="微软雅黑" pitchFamily="34" charset="-122"/>
                <a:cs typeface="Times New Roman" pitchFamily="18" charset="0"/>
              </a:rPr>
              <a:t>数据：应用价值</a:t>
            </a:r>
          </a:p>
        </p:txBody>
      </p:sp>
    </p:spTree>
    <p:extLst>
      <p:ext uri="{BB962C8B-B14F-4D97-AF65-F5344CB8AC3E}">
        <p14:creationId xmlns:p14="http://schemas.microsoft.com/office/powerpoint/2010/main" val="2830585926"/>
      </p:ext>
    </p:extLst>
  </p:cSld>
  <p:clrMapOvr>
    <a:masterClrMapping/>
  </p:clrMapOvr>
  <p:transition spd="slow">
    <p:cov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1786411" y="1447150"/>
            <a:ext cx="7855381" cy="4465708"/>
          </a:xfrm>
          <a:prstGeom prst="rect">
            <a:avLst/>
          </a:prstGeom>
        </p:spPr>
      </p:pic>
      <p:sp>
        <p:nvSpPr>
          <p:cNvPr id="4" name="五边形 3"/>
          <p:cNvSpPr/>
          <p:nvPr/>
        </p:nvSpPr>
        <p:spPr>
          <a:xfrm>
            <a:off x="0" y="464820"/>
            <a:ext cx="484695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494645" y="555805"/>
            <a:ext cx="3057247" cy="523220"/>
          </a:xfrm>
          <a:prstGeom prst="rect">
            <a:avLst/>
          </a:prstGeom>
          <a:noFill/>
        </p:spPr>
        <p:txBody>
          <a:bodyPr wrap="none" rtlCol="0">
            <a:spAutoFit/>
          </a:bodyPr>
          <a:lstStyle/>
          <a:p>
            <a:pPr algn="just"/>
            <a:r>
              <a:rPr lang="zh-CN" altLang="en-US" sz="2800" b="1" kern="100" dirty="0">
                <a:solidFill>
                  <a:schemeClr val="bg1"/>
                </a:solidFill>
                <a:latin typeface="微软雅黑" pitchFamily="34" charset="-122"/>
                <a:ea typeface="微软雅黑" pitchFamily="34" charset="-122"/>
                <a:cs typeface="Times New Roman" pitchFamily="18" charset="0"/>
              </a:rPr>
              <a:t>大</a:t>
            </a:r>
            <a:r>
              <a:rPr lang="zh-CN" altLang="en-US" sz="2800" b="1" kern="100" dirty="0" smtClean="0">
                <a:solidFill>
                  <a:schemeClr val="bg1"/>
                </a:solidFill>
                <a:latin typeface="微软雅黑" pitchFamily="34" charset="-122"/>
                <a:ea typeface="微软雅黑" pitchFamily="34" charset="-122"/>
                <a:cs typeface="Times New Roman" pitchFamily="18" charset="0"/>
              </a:rPr>
              <a:t>数据：应用模型</a:t>
            </a:r>
          </a:p>
        </p:txBody>
      </p:sp>
    </p:spTree>
    <p:extLst>
      <p:ext uri="{BB962C8B-B14F-4D97-AF65-F5344CB8AC3E}">
        <p14:creationId xmlns:p14="http://schemas.microsoft.com/office/powerpoint/2010/main" val="2351841496"/>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五边形 26"/>
          <p:cNvSpPr/>
          <p:nvPr/>
        </p:nvSpPr>
        <p:spPr>
          <a:xfrm>
            <a:off x="0" y="464820"/>
            <a:ext cx="6437630"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4"/>
          <p:cNvSpPr txBox="1"/>
          <p:nvPr/>
        </p:nvSpPr>
        <p:spPr>
          <a:xfrm>
            <a:off x="0" y="555805"/>
            <a:ext cx="5687455" cy="523220"/>
          </a:xfrm>
          <a:prstGeom prst="rect">
            <a:avLst/>
          </a:prstGeom>
          <a:noFill/>
        </p:spPr>
        <p:txBody>
          <a:bodyPr wrap="square" rtlCol="0">
            <a:spAutoFit/>
          </a:bodyPr>
          <a:lstStyle/>
          <a:p>
            <a:pPr algn="ctr"/>
            <a:r>
              <a:rPr lang="zh-CN" altLang="en-US" sz="2800" b="1" kern="100" dirty="0">
                <a:solidFill>
                  <a:schemeClr val="bg1"/>
                </a:solidFill>
                <a:latin typeface="微软雅黑" pitchFamily="34" charset="-122"/>
                <a:ea typeface="微软雅黑" pitchFamily="34" charset="-122"/>
                <a:cs typeface="Times New Roman" pitchFamily="18" charset="0"/>
              </a:rPr>
              <a:t>大</a:t>
            </a:r>
            <a:r>
              <a:rPr lang="zh-CN" altLang="en-US" sz="2800" b="1" kern="100" dirty="0" smtClean="0">
                <a:solidFill>
                  <a:schemeClr val="bg1"/>
                </a:solidFill>
                <a:latin typeface="微软雅黑" pitchFamily="34" charset="-122"/>
                <a:ea typeface="微软雅黑" pitchFamily="34" charset="-122"/>
                <a:cs typeface="Times New Roman" pitchFamily="18" charset="0"/>
              </a:rPr>
              <a:t>数据的重要发展方向</a:t>
            </a:r>
            <a:endParaRPr lang="zh-CN" altLang="en-US" sz="2800" b="1" kern="100" dirty="0">
              <a:solidFill>
                <a:schemeClr val="bg1"/>
              </a:solidFill>
              <a:latin typeface="微软雅黑" pitchFamily="34" charset="-122"/>
              <a:ea typeface="微软雅黑" pitchFamily="34" charset="-122"/>
              <a:cs typeface="Times New Roman" pitchFamily="18" charset="0"/>
            </a:endParaRPr>
          </a:p>
        </p:txBody>
      </p:sp>
      <p:sp>
        <p:nvSpPr>
          <p:cNvPr id="4" name="文本框 30"/>
          <p:cNvSpPr txBox="1"/>
          <p:nvPr/>
        </p:nvSpPr>
        <p:spPr>
          <a:xfrm>
            <a:off x="447889" y="1123570"/>
            <a:ext cx="11458164" cy="5909310"/>
          </a:xfrm>
          <a:prstGeom prst="rect">
            <a:avLst/>
          </a:prstGeom>
          <a:noFill/>
        </p:spPr>
        <p:txBody>
          <a:bodyPr wrap="square" rtlCol="0">
            <a:spAutoFit/>
          </a:bodyPr>
          <a:lstStyle/>
          <a:p>
            <a:pPr eaLnBrk="0" fontAlgn="base" hangingPunct="0">
              <a:lnSpc>
                <a:spcPct val="150000"/>
              </a:lnSpc>
              <a:spcBef>
                <a:spcPct val="0"/>
              </a:spcBef>
              <a:spcAft>
                <a:spcPct val="0"/>
              </a:spcAft>
            </a:pPr>
            <a:r>
              <a:rPr lang="zh-CN" altLang="en-US" sz="2000" b="1" dirty="0" smtClean="0">
                <a:latin typeface="微软雅黑" panose="020B0503020204020204" pitchFamily="34" charset="-122"/>
                <a:ea typeface="微软雅黑" panose="020B0503020204020204" pitchFamily="34" charset="-122"/>
              </a:rPr>
              <a:t>算法</a:t>
            </a:r>
            <a:r>
              <a:rPr lang="zh-CN" altLang="en-US" sz="2000" b="1" dirty="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Algorithms</a:t>
            </a:r>
            <a:r>
              <a:rPr lang="zh-CN" altLang="en-US" sz="2000" b="1" dirty="0" smtClean="0">
                <a:latin typeface="微软雅黑" panose="020B0503020204020204" pitchFamily="34" charset="-122"/>
                <a:ea typeface="微软雅黑" panose="020B0503020204020204" pitchFamily="34" charset="-122"/>
              </a:rPr>
              <a:t>）：</a:t>
            </a:r>
            <a:r>
              <a:rPr lang="zh-CN" altLang="en-US" sz="1600" b="1" dirty="0" smtClean="0">
                <a:latin typeface="+mn-ea"/>
              </a:rPr>
              <a:t>以人工智能为核心，从传统的数据归集</a:t>
            </a:r>
            <a:r>
              <a:rPr lang="en-US" altLang="zh-CN" sz="1600" b="1" dirty="0" smtClean="0">
                <a:latin typeface="+mn-ea"/>
              </a:rPr>
              <a:t>—</a:t>
            </a:r>
            <a:r>
              <a:rPr lang="zh-CN" altLang="en-US" sz="1600" b="1" dirty="0" smtClean="0">
                <a:latin typeface="+mn-ea"/>
              </a:rPr>
              <a:t>数据治理</a:t>
            </a:r>
            <a:r>
              <a:rPr lang="en-US" altLang="zh-CN" sz="1600" b="1" dirty="0" smtClean="0">
                <a:latin typeface="+mn-ea"/>
              </a:rPr>
              <a:t>—</a:t>
            </a:r>
            <a:r>
              <a:rPr lang="zh-CN" altLang="en-US" sz="1600" b="1" dirty="0" smtClean="0">
                <a:latin typeface="+mn-ea"/>
              </a:rPr>
              <a:t>数据应用转向智能化和机器学习。</a:t>
            </a:r>
            <a:endParaRPr lang="en-US" altLang="zh-CN" sz="1600" b="1" dirty="0" smtClean="0">
              <a:latin typeface="+mn-ea"/>
            </a:endParaRPr>
          </a:p>
          <a:p>
            <a:pPr eaLnBrk="0" fontAlgn="base" hangingPunct="0">
              <a:lnSpc>
                <a:spcPct val="150000"/>
              </a:lnSpc>
              <a:spcBef>
                <a:spcPct val="0"/>
              </a:spcBef>
              <a:spcAft>
                <a:spcPct val="0"/>
              </a:spcAft>
            </a:pPr>
            <a:r>
              <a:rPr lang="zh-CN" altLang="en-US" sz="2000" b="1" dirty="0">
                <a:latin typeface="微软雅黑" panose="020B0503020204020204" pitchFamily="34" charset="-122"/>
                <a:ea typeface="微软雅黑" panose="020B0503020204020204" pitchFamily="34" charset="-122"/>
              </a:rPr>
              <a:t>数据</a:t>
            </a:r>
            <a:r>
              <a:rPr lang="zh-CN" altLang="en-US" sz="2000" b="1" dirty="0" smtClean="0">
                <a:latin typeface="微软雅黑" panose="020B0503020204020204" pitchFamily="34" charset="-122"/>
                <a:ea typeface="微软雅黑" panose="020B0503020204020204" pitchFamily="34" charset="-122"/>
              </a:rPr>
              <a:t>湖解决</a:t>
            </a:r>
            <a:r>
              <a:rPr lang="zh-CN" altLang="en-US" sz="2000" b="1" dirty="0">
                <a:latin typeface="微软雅黑" panose="020B0503020204020204" pitchFamily="34" charset="-122"/>
                <a:ea typeface="微软雅黑" panose="020B0503020204020204" pitchFamily="34" charset="-122"/>
              </a:rPr>
              <a:t>方案（</a:t>
            </a:r>
            <a:r>
              <a:rPr lang="en-US" altLang="zh-CN" sz="2000" b="1" dirty="0">
                <a:latin typeface="微软雅黑" panose="020B0503020204020204" pitchFamily="34" charset="-122"/>
                <a:ea typeface="微软雅黑" panose="020B0503020204020204" pitchFamily="34" charset="-122"/>
              </a:rPr>
              <a:t>Data-Lake-as-a-Service Solutions</a:t>
            </a:r>
            <a:r>
              <a:rPr lang="zh-CN" altLang="en-US" sz="2000" b="1" dirty="0" smtClean="0">
                <a:latin typeface="微软雅黑" panose="020B0503020204020204" pitchFamily="34" charset="-122"/>
                <a:ea typeface="微软雅黑" panose="020B0503020204020204" pitchFamily="34" charset="-122"/>
              </a:rPr>
              <a:t>）：</a:t>
            </a:r>
            <a:r>
              <a:rPr lang="zh-CN" altLang="en-US" sz="1600" dirty="0"/>
              <a:t>数据湖是指结构化和非结构化大数据系统，由于这些数据再初始很难定义其用途，所以在使用前很难将其有效分类，但是这些数据又可以被原地分析、计算和存储的系统</a:t>
            </a:r>
            <a:r>
              <a:rPr lang="zh-CN" altLang="en-US" sz="1600" dirty="0" smtClean="0"/>
              <a:t>。与之对应的市</a:t>
            </a:r>
            <a:r>
              <a:rPr lang="zh-CN" altLang="en-US" sz="1600" dirty="0" smtClean="0">
                <a:latin typeface="+mn-ea"/>
              </a:rPr>
              <a:t>数据</a:t>
            </a:r>
            <a:r>
              <a:rPr lang="zh-CN" altLang="en-US" sz="1600" dirty="0">
                <a:latin typeface="+mn-ea"/>
              </a:rPr>
              <a:t>仓库的数据进入这个池之前是预先分类的，这可以指导其后面如何进行数据的分析。但在大数据时代，这些都是素材而已</a:t>
            </a:r>
            <a:r>
              <a:rPr lang="zh-CN" altLang="en-US" sz="1600" dirty="0" smtClean="0">
                <a:latin typeface="+mn-ea"/>
              </a:rPr>
              <a:t>，无法预知后续如何应用。这个放原生数据且看就地处理的的仓库被称之为数据</a:t>
            </a:r>
            <a:r>
              <a:rPr lang="zh-CN" altLang="en-US" sz="1600" dirty="0">
                <a:latin typeface="+mn-ea"/>
              </a:rPr>
              <a:t>湖泊，以区别</a:t>
            </a:r>
            <a:r>
              <a:rPr lang="zh-CN" altLang="en-US" sz="1600" dirty="0" smtClean="0">
                <a:latin typeface="+mn-ea"/>
              </a:rPr>
              <a:t>于传统数据</a:t>
            </a:r>
            <a:r>
              <a:rPr lang="zh-CN" altLang="en-US" sz="1600" dirty="0">
                <a:latin typeface="+mn-ea"/>
              </a:rPr>
              <a:t>仓库</a:t>
            </a:r>
            <a:r>
              <a:rPr lang="zh-CN" altLang="en-US" sz="1600" dirty="0" smtClean="0">
                <a:latin typeface="+mn-ea"/>
              </a:rPr>
              <a:t>。目前需要解决应用模式和安全性问题。</a:t>
            </a:r>
            <a:endParaRPr lang="en-US" altLang="zh-CN" sz="1600" dirty="0" smtClean="0">
              <a:latin typeface="+mn-ea"/>
            </a:endParaRPr>
          </a:p>
          <a:p>
            <a:pPr eaLnBrk="0" fontAlgn="base" hangingPunct="0">
              <a:lnSpc>
                <a:spcPct val="150000"/>
              </a:lnSpc>
              <a:spcBef>
                <a:spcPct val="0"/>
              </a:spcBef>
              <a:spcAft>
                <a:spcPct val="0"/>
              </a:spcAft>
            </a:pPr>
            <a:r>
              <a:rPr lang="zh-CN" altLang="en-US" sz="2000" b="1" dirty="0" smtClean="0">
                <a:latin typeface="微软雅黑" panose="020B0503020204020204" pitchFamily="34" charset="-122"/>
                <a:ea typeface="微软雅黑" panose="020B0503020204020204" pitchFamily="34" charset="-122"/>
              </a:rPr>
              <a:t>区块链：</a:t>
            </a:r>
            <a:r>
              <a:rPr lang="zh-CN" altLang="en-US" sz="1600" b="1" dirty="0" smtClean="0">
                <a:latin typeface="华文宋体" panose="02010600040101010101" pitchFamily="2" charset="-122"/>
                <a:ea typeface="华文宋体" panose="02010600040101010101" pitchFamily="2" charset="-122"/>
              </a:rPr>
              <a:t>去中心化服务体系的先驱，目前的互联网应用热点。</a:t>
            </a:r>
            <a:endParaRPr lang="en-US" altLang="zh-CN" sz="1600" b="1" dirty="0" smtClean="0">
              <a:latin typeface="华文宋体" panose="02010600040101010101" pitchFamily="2" charset="-122"/>
              <a:ea typeface="华文宋体" panose="02010600040101010101" pitchFamily="2" charset="-122"/>
            </a:endParaRPr>
          </a:p>
          <a:p>
            <a:pPr eaLnBrk="0" fontAlgn="base" hangingPunct="0">
              <a:lnSpc>
                <a:spcPct val="150000"/>
              </a:lnSpc>
              <a:spcBef>
                <a:spcPct val="0"/>
              </a:spcBef>
              <a:spcAft>
                <a:spcPct val="0"/>
              </a:spcAft>
            </a:pPr>
            <a:r>
              <a:rPr lang="zh-CN" altLang="en-US" sz="2000" b="1" dirty="0" smtClean="0">
                <a:latin typeface="微软雅黑" panose="020B0503020204020204" pitchFamily="34" charset="-122"/>
                <a:ea typeface="微软雅黑" panose="020B0503020204020204" pitchFamily="34" charset="-122"/>
              </a:rPr>
              <a:t>智能化政府：</a:t>
            </a:r>
            <a:r>
              <a:rPr lang="zh-CN" altLang="en-US" sz="1600" dirty="0">
                <a:latin typeface="+mn-ea"/>
              </a:rPr>
              <a:t>用大数据技术来提高公民体验的管理，通过政府分析、把数据驱动决策引入到一线员工的管理，从而创造无摩擦交易，提高政府绩效</a:t>
            </a:r>
            <a:r>
              <a:rPr lang="zh-CN" altLang="en-US" sz="1600" dirty="0" smtClean="0">
                <a:latin typeface="+mn-ea"/>
              </a:rPr>
              <a:t>。</a:t>
            </a:r>
            <a:endParaRPr lang="en-US" altLang="zh-CN" sz="1600" dirty="0" smtClean="0">
              <a:latin typeface="+mn-ea"/>
            </a:endParaRPr>
          </a:p>
          <a:p>
            <a:pPr eaLnBrk="0" fontAlgn="base" hangingPunct="0">
              <a:lnSpc>
                <a:spcPct val="150000"/>
              </a:lnSpc>
              <a:spcBef>
                <a:spcPct val="0"/>
              </a:spcBef>
              <a:spcAft>
                <a:spcPct val="0"/>
              </a:spcAft>
            </a:pPr>
            <a:r>
              <a:rPr lang="zh-CN" altLang="en-US" sz="2000" b="1" dirty="0">
                <a:latin typeface="微软雅黑" panose="020B0503020204020204" pitchFamily="34" charset="-122"/>
                <a:ea typeface="微软雅黑" panose="020B0503020204020204" pitchFamily="34" charset="-122"/>
              </a:rPr>
              <a:t>大数据安全、防止数据</a:t>
            </a:r>
            <a:r>
              <a:rPr lang="zh-CN" altLang="en-US" sz="2000" b="1" dirty="0" smtClean="0">
                <a:latin typeface="微软雅黑" panose="020B0503020204020204" pitchFamily="34" charset="-122"/>
                <a:ea typeface="微软雅黑" panose="020B0503020204020204" pitchFamily="34" charset="-122"/>
              </a:rPr>
              <a:t>泄露：</a:t>
            </a:r>
            <a:r>
              <a:rPr lang="zh-CN" altLang="en-US" sz="1600" b="1" dirty="0" smtClean="0">
                <a:latin typeface="+mn-ea"/>
              </a:rPr>
              <a:t>隐私保护、分级应用是大数据应用的前置性制约，不能以创新的名义跨越法律和规则边界。</a:t>
            </a:r>
            <a:endParaRPr lang="en-US" altLang="zh-CN" sz="1600" b="1" dirty="0" smtClean="0">
              <a:latin typeface="+mn-ea"/>
            </a:endParaRPr>
          </a:p>
          <a:p>
            <a:pPr eaLnBrk="0" fontAlgn="base" hangingPunct="0">
              <a:lnSpc>
                <a:spcPct val="150000"/>
              </a:lnSpc>
              <a:spcBef>
                <a:spcPct val="0"/>
              </a:spcBef>
              <a:spcAft>
                <a:spcPct val="0"/>
              </a:spcAft>
            </a:pPr>
            <a:r>
              <a:rPr lang="zh-CN" altLang="en-US" sz="2000" b="1" dirty="0">
                <a:latin typeface="微软雅黑" panose="020B0503020204020204" pitchFamily="34" charset="-122"/>
                <a:ea typeface="微软雅黑" panose="020B0503020204020204" pitchFamily="34" charset="-122"/>
              </a:rPr>
              <a:t>雾分析</a:t>
            </a:r>
            <a:r>
              <a:rPr lang="zh-CN" altLang="en-US" sz="2000" b="1" dirty="0" smtClean="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Fog Computing</a:t>
            </a:r>
            <a:r>
              <a:rPr lang="en-US" altLang="zh-CN" sz="2000" b="1" dirty="0" smtClean="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a:t>
            </a:r>
            <a:r>
              <a:rPr lang="zh-CN" altLang="en-US" sz="1600" dirty="0">
                <a:latin typeface="+mn-ea"/>
              </a:rPr>
              <a:t>雾计算（</a:t>
            </a:r>
            <a:r>
              <a:rPr lang="en-US" altLang="zh-CN" sz="1600" dirty="0">
                <a:latin typeface="+mn-ea"/>
              </a:rPr>
              <a:t>Fog Computing</a:t>
            </a:r>
            <a:r>
              <a:rPr lang="zh-CN" altLang="en-US" sz="1600" dirty="0" smtClean="0">
                <a:latin typeface="+mn-ea"/>
              </a:rPr>
              <a:t>）是大数据与</a:t>
            </a:r>
            <a:r>
              <a:rPr lang="zh-CN" altLang="en-US" sz="1600" smtClean="0">
                <a:latin typeface="+mn-ea"/>
              </a:rPr>
              <a:t>物联网结合的新型</a:t>
            </a:r>
            <a:r>
              <a:rPr lang="zh-CN" altLang="en-US" sz="1600" dirty="0" smtClean="0">
                <a:latin typeface="+mn-ea"/>
              </a:rPr>
              <a:t>计算模式。在</a:t>
            </a:r>
            <a:r>
              <a:rPr lang="zh-CN" altLang="en-US" sz="1600" dirty="0">
                <a:latin typeface="+mn-ea"/>
              </a:rPr>
              <a:t>该模式</a:t>
            </a:r>
            <a:r>
              <a:rPr lang="zh-CN" altLang="en-US" sz="1600">
                <a:latin typeface="+mn-ea"/>
              </a:rPr>
              <a:t>中</a:t>
            </a:r>
            <a:r>
              <a:rPr lang="zh-CN" altLang="en-US" sz="1600" smtClean="0">
                <a:latin typeface="+mn-ea"/>
              </a:rPr>
              <a:t>数据、数据处理、应用程序</a:t>
            </a:r>
            <a:r>
              <a:rPr lang="zh-CN" altLang="en-US" sz="1600" dirty="0">
                <a:latin typeface="+mn-ea"/>
              </a:rPr>
              <a:t>集中在网络边缘的设备中，而不是几乎全部保存在云中，是云计算（</a:t>
            </a:r>
            <a:r>
              <a:rPr lang="en-US" altLang="zh-CN" sz="1600" dirty="0">
                <a:latin typeface="+mn-ea"/>
              </a:rPr>
              <a:t>Cloud Computing</a:t>
            </a:r>
            <a:r>
              <a:rPr lang="zh-CN" altLang="en-US" sz="1600" dirty="0">
                <a:latin typeface="+mn-ea"/>
              </a:rPr>
              <a:t>）的延伸</a:t>
            </a:r>
            <a:r>
              <a:rPr lang="zh-CN" altLang="en-US" sz="1600" dirty="0" smtClean="0">
                <a:latin typeface="+mn-ea"/>
              </a:rPr>
              <a:t>概念。</a:t>
            </a:r>
            <a:endParaRPr lang="en-US" altLang="zh-CN" sz="1600" b="1" dirty="0" smtClean="0">
              <a:latin typeface="+mn-ea"/>
            </a:endParaRPr>
          </a:p>
          <a:p>
            <a:pPr eaLnBrk="0" fontAlgn="base" hangingPunct="0">
              <a:lnSpc>
                <a:spcPct val="150000"/>
              </a:lnSpc>
              <a:spcBef>
                <a:spcPct val="0"/>
              </a:spcBef>
              <a:spcAft>
                <a:spcPct val="0"/>
              </a:spcAft>
            </a:pPr>
            <a:endParaRPr lang="en-US" altLang="zh-CN" sz="2000"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55346792"/>
      </p:ext>
    </p:extLst>
  </p:cSld>
  <p:clrMapOvr>
    <a:masterClrMapping/>
  </p:clrMapOvr>
  <p:transition spd="slow">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2247676"/>
            <a:ext cx="12192000" cy="2391171"/>
          </a:xfrm>
          <a:prstGeom prst="rect">
            <a:avLst/>
          </a:prstGeom>
          <a:solidFill>
            <a:srgbClr val="093FB7"/>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a:ea typeface="宋体"/>
              <a:cs typeface="+mn-cs"/>
            </a:endParaRPr>
          </a:p>
        </p:txBody>
      </p:sp>
      <p:sp>
        <p:nvSpPr>
          <p:cNvPr id="4" name="矩形 3"/>
          <p:cNvSpPr/>
          <p:nvPr/>
        </p:nvSpPr>
        <p:spPr>
          <a:xfrm>
            <a:off x="-1" y="4412861"/>
            <a:ext cx="12192000" cy="320962"/>
          </a:xfrm>
          <a:prstGeom prst="rect">
            <a:avLst/>
          </a:prstGeom>
          <a:solidFill>
            <a:srgbClr val="7FA6C7">
              <a:lumMod val="40000"/>
              <a:lumOff val="60000"/>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11" name="文本框 49"/>
          <p:cNvSpPr txBox="1"/>
          <p:nvPr/>
        </p:nvSpPr>
        <p:spPr>
          <a:xfrm>
            <a:off x="153908" y="2857578"/>
            <a:ext cx="11667930" cy="1446550"/>
          </a:xfrm>
          <a:prstGeom prst="rect">
            <a:avLst/>
          </a:prstGeom>
          <a:noFill/>
        </p:spPr>
        <p:txBody>
          <a:bodyPr wrap="square" rtlCol="0">
            <a:spAutoFit/>
          </a:bodyPr>
          <a:lstStyle/>
          <a:p>
            <a:pPr algn="ctr"/>
            <a:r>
              <a:rPr lang="zh-CN" altLang="en-US" sz="4400" b="1" dirty="0" smtClean="0">
                <a:solidFill>
                  <a:schemeClr val="bg1"/>
                </a:solidFill>
                <a:latin typeface="微软雅黑" pitchFamily="34" charset="-122"/>
                <a:ea typeface="微软雅黑" pitchFamily="34" charset="-122"/>
              </a:rPr>
              <a:t>二、</a:t>
            </a:r>
            <a:r>
              <a:rPr lang="zh-CN" altLang="en-US" sz="4400" b="1" spc="100" dirty="0">
                <a:solidFill>
                  <a:schemeClr val="bg1"/>
                </a:solidFill>
                <a:latin typeface="微软雅黑" pitchFamily="34" charset="-122"/>
                <a:ea typeface="微软雅黑" pitchFamily="34" charset="-122"/>
                <a:sym typeface="华文细黑" pitchFamily="2" charset="-122"/>
              </a:rPr>
              <a:t>大</a:t>
            </a:r>
            <a:r>
              <a:rPr lang="zh-CN" altLang="en-US" sz="4400" b="1" spc="100" dirty="0" smtClean="0">
                <a:solidFill>
                  <a:schemeClr val="bg1"/>
                </a:solidFill>
                <a:latin typeface="微软雅黑" pitchFamily="34" charset="-122"/>
                <a:ea typeface="微软雅黑" pitchFamily="34" charset="-122"/>
                <a:sym typeface="华文细黑" pitchFamily="2" charset="-122"/>
              </a:rPr>
              <a:t>数据技术体系</a:t>
            </a:r>
            <a:endParaRPr lang="zh-CN" altLang="en-US" sz="4400" b="1" spc="100" dirty="0">
              <a:solidFill>
                <a:schemeClr val="bg1"/>
              </a:solidFill>
              <a:latin typeface="微软雅黑" pitchFamily="34" charset="-122"/>
              <a:ea typeface="微软雅黑" pitchFamily="34" charset="-122"/>
            </a:endParaRPr>
          </a:p>
          <a:p>
            <a:pPr algn="ctr"/>
            <a:endParaRPr lang="zh-CN" altLang="en-US" sz="4400" b="1" dirty="0">
              <a:solidFill>
                <a:schemeClr val="bg1"/>
              </a:solidFill>
              <a:latin typeface="微软雅黑" pitchFamily="34" charset="-122"/>
              <a:ea typeface="微软雅黑" pitchFamily="34" charset="-122"/>
            </a:endParaRPr>
          </a:p>
        </p:txBody>
      </p:sp>
    </p:spTree>
  </p:cSld>
  <p:clrMapOvr>
    <a:masterClrMapping/>
  </p:clrMapOvr>
  <p:transition spd="slow">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五边形 9"/>
          <p:cNvSpPr/>
          <p:nvPr/>
        </p:nvSpPr>
        <p:spPr>
          <a:xfrm>
            <a:off x="-9525" y="267335"/>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4"/>
          <p:cNvSpPr txBox="1"/>
          <p:nvPr/>
        </p:nvSpPr>
        <p:spPr>
          <a:xfrm>
            <a:off x="2329915" y="358239"/>
            <a:ext cx="2751074" cy="523220"/>
          </a:xfrm>
          <a:prstGeom prst="rect">
            <a:avLst/>
          </a:prstGeom>
          <a:noFill/>
        </p:spPr>
        <p:txBody>
          <a:bodyPr wrap="none" rtlCol="0">
            <a:spAutoFit/>
          </a:bodyPr>
          <a:lstStyle/>
          <a:p>
            <a:pPr algn="just"/>
            <a:r>
              <a:rPr lang="zh-CN" altLang="en-US" sz="2800" b="1" kern="100" dirty="0">
                <a:solidFill>
                  <a:schemeClr val="bg1"/>
                </a:solidFill>
                <a:latin typeface="微软雅黑" pitchFamily="34" charset="-122"/>
                <a:ea typeface="微软雅黑" pitchFamily="34" charset="-122"/>
                <a:cs typeface="Times New Roman" pitchFamily="18" charset="0"/>
              </a:rPr>
              <a:t>大</a:t>
            </a:r>
            <a:r>
              <a:rPr lang="zh-CN" altLang="en-US" sz="2800" b="1" kern="100" dirty="0" smtClean="0">
                <a:solidFill>
                  <a:schemeClr val="bg1"/>
                </a:solidFill>
                <a:latin typeface="微软雅黑" pitchFamily="34" charset="-122"/>
                <a:ea typeface="微软雅黑" pitchFamily="34" charset="-122"/>
                <a:cs typeface="Times New Roman" pitchFamily="18" charset="0"/>
              </a:rPr>
              <a:t>数据体系架构</a:t>
            </a:r>
          </a:p>
        </p:txBody>
      </p:sp>
      <p:pic>
        <p:nvPicPr>
          <p:cNvPr id="3" name="图片 2"/>
          <p:cNvPicPr>
            <a:picLocks noChangeAspect="1"/>
          </p:cNvPicPr>
          <p:nvPr/>
        </p:nvPicPr>
        <p:blipFill>
          <a:blip r:embed="rId2"/>
          <a:stretch>
            <a:fillRect/>
          </a:stretch>
        </p:blipFill>
        <p:spPr>
          <a:xfrm>
            <a:off x="1020224" y="1274198"/>
            <a:ext cx="8968195" cy="5396589"/>
          </a:xfrm>
          <a:prstGeom prst="rect">
            <a:avLst/>
          </a:prstGeom>
        </p:spPr>
      </p:pic>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五边形 9"/>
          <p:cNvSpPr/>
          <p:nvPr/>
        </p:nvSpPr>
        <p:spPr>
          <a:xfrm>
            <a:off x="-9525" y="267335"/>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4"/>
          <p:cNvSpPr txBox="1"/>
          <p:nvPr/>
        </p:nvSpPr>
        <p:spPr>
          <a:xfrm>
            <a:off x="2356371" y="358239"/>
            <a:ext cx="2698175" cy="523220"/>
          </a:xfrm>
          <a:prstGeom prst="rect">
            <a:avLst/>
          </a:prstGeom>
          <a:noFill/>
        </p:spPr>
        <p:txBody>
          <a:bodyPr wrap="none" rtlCol="0">
            <a:spAutoFit/>
          </a:bodyPr>
          <a:lstStyle/>
          <a:p>
            <a:pPr algn="just"/>
            <a:r>
              <a:rPr lang="zh-CN" altLang="en-US" sz="2800" b="1" kern="100" dirty="0">
                <a:solidFill>
                  <a:schemeClr val="bg1"/>
                </a:solidFill>
                <a:latin typeface="微软雅黑" pitchFamily="34" charset="-122"/>
                <a:ea typeface="微软雅黑" pitchFamily="34" charset="-122"/>
                <a:cs typeface="Times New Roman" pitchFamily="18" charset="0"/>
              </a:rPr>
              <a:t>大</a:t>
            </a:r>
            <a:r>
              <a:rPr lang="zh-CN" altLang="en-US" sz="2800" b="1" kern="100" dirty="0" smtClean="0">
                <a:solidFill>
                  <a:schemeClr val="bg1"/>
                </a:solidFill>
                <a:latin typeface="微软雅黑" pitchFamily="34" charset="-122"/>
                <a:ea typeface="微软雅黑" pitchFamily="34" charset="-122"/>
                <a:cs typeface="Times New Roman" pitchFamily="18" charset="0"/>
              </a:rPr>
              <a:t>数据应用架构</a:t>
            </a:r>
          </a:p>
        </p:txBody>
      </p:sp>
      <p:pic>
        <p:nvPicPr>
          <p:cNvPr id="7" name="图片 6"/>
          <p:cNvPicPr>
            <a:picLocks noChangeAspect="1"/>
          </p:cNvPicPr>
          <p:nvPr/>
        </p:nvPicPr>
        <p:blipFill>
          <a:blip r:embed="rId2"/>
          <a:stretch>
            <a:fillRect/>
          </a:stretch>
        </p:blipFill>
        <p:spPr>
          <a:xfrm>
            <a:off x="3000494" y="1153211"/>
            <a:ext cx="5737779" cy="5240357"/>
          </a:xfrm>
          <a:prstGeom prst="rect">
            <a:avLst/>
          </a:prstGeom>
        </p:spPr>
      </p:pic>
    </p:spTree>
    <p:extLst>
      <p:ext uri="{BB962C8B-B14F-4D97-AF65-F5344CB8AC3E}">
        <p14:creationId xmlns:p14="http://schemas.microsoft.com/office/powerpoint/2010/main" val="1741379469"/>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2247676"/>
            <a:ext cx="12192000" cy="2391171"/>
          </a:xfrm>
          <a:prstGeom prst="rect">
            <a:avLst/>
          </a:prstGeom>
          <a:solidFill>
            <a:srgbClr val="093FB7"/>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a:ea typeface="宋体"/>
              <a:cs typeface="+mn-cs"/>
            </a:endParaRPr>
          </a:p>
        </p:txBody>
      </p:sp>
      <p:sp>
        <p:nvSpPr>
          <p:cNvPr id="4" name="矩形 3"/>
          <p:cNvSpPr/>
          <p:nvPr/>
        </p:nvSpPr>
        <p:spPr>
          <a:xfrm>
            <a:off x="-1" y="4412861"/>
            <a:ext cx="12192000" cy="320962"/>
          </a:xfrm>
          <a:prstGeom prst="rect">
            <a:avLst/>
          </a:prstGeom>
          <a:solidFill>
            <a:srgbClr val="7FA6C7">
              <a:lumMod val="40000"/>
              <a:lumOff val="60000"/>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11" name="文本框 49"/>
          <p:cNvSpPr txBox="1"/>
          <p:nvPr/>
        </p:nvSpPr>
        <p:spPr>
          <a:xfrm>
            <a:off x="335902" y="2942419"/>
            <a:ext cx="11563409" cy="584775"/>
          </a:xfrm>
          <a:prstGeom prst="rect">
            <a:avLst/>
          </a:prstGeom>
          <a:noFill/>
        </p:spPr>
        <p:txBody>
          <a:bodyPr wrap="square" rtlCol="0">
            <a:spAutoFit/>
          </a:bodyPr>
          <a:lstStyle/>
          <a:p>
            <a:r>
              <a:rPr lang="zh-CN" altLang="en-US" sz="3200" b="1" spc="100" dirty="0" smtClean="0">
                <a:solidFill>
                  <a:schemeClr val="bg1"/>
                </a:solidFill>
                <a:latin typeface="微软雅黑" pitchFamily="34" charset="-122"/>
                <a:ea typeface="微软雅黑" pitchFamily="34" charset="-122"/>
                <a:sym typeface="华文细黑" pitchFamily="2" charset="-122"/>
              </a:rPr>
              <a:t>三、大数据服务模式与应用场景</a:t>
            </a:r>
            <a:endParaRPr lang="zh-CN" altLang="en-US" sz="3200" b="1" spc="100" dirty="0">
              <a:solidFill>
                <a:schemeClr val="bg1"/>
              </a:solidFill>
              <a:latin typeface="微软雅黑" pitchFamily="34" charset="-122"/>
              <a:ea typeface="微软雅黑" pitchFamily="34" charset="-122"/>
              <a:sym typeface="华文细黑" pitchFamily="2" charset="-122"/>
            </a:endParaRPr>
          </a:p>
        </p:txBody>
      </p:sp>
    </p:spTree>
  </p:cSld>
  <p:clrMapOvr>
    <a:masterClrMapping/>
  </p:clrMapOvr>
  <p:transition spd="slow">
    <p:cov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 name="五边形 43"/>
          <p:cNvSpPr/>
          <p:nvPr/>
        </p:nvSpPr>
        <p:spPr>
          <a:xfrm>
            <a:off x="-9525" y="486410"/>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83020" y="325182"/>
            <a:ext cx="8586943"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微软雅黑" charset="0"/>
                <a:ea typeface="微软雅黑" charset="0"/>
              </a:rPr>
              <a:t>大</a:t>
            </a:r>
            <a:r>
              <a:rPr lang="zh-CN" altLang="en-US" sz="2800" b="1" dirty="0" smtClean="0">
                <a:solidFill>
                  <a:schemeClr val="bg1"/>
                </a:solidFill>
                <a:latin typeface="微软雅黑" charset="0"/>
                <a:ea typeface="微软雅黑" charset="0"/>
              </a:rPr>
              <a:t>数据服务模式实例</a:t>
            </a:r>
          </a:p>
        </p:txBody>
      </p:sp>
      <p:sp>
        <p:nvSpPr>
          <p:cNvPr id="3" name="矩形 2"/>
          <p:cNvSpPr/>
          <p:nvPr/>
        </p:nvSpPr>
        <p:spPr>
          <a:xfrm>
            <a:off x="2616766" y="1973068"/>
            <a:ext cx="8211552" cy="697244"/>
          </a:xfrm>
          <a:prstGeom prst="rect">
            <a:avLst/>
          </a:prstGeom>
          <a:solidFill>
            <a:schemeClr val="bg1"/>
          </a:solidFill>
          <a:ln>
            <a:solidFill>
              <a:srgbClr val="093FB7"/>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zh-CN" altLang="en-US">
              <a:latin typeface="微软雅黑" pitchFamily="34" charset="-122"/>
              <a:ea typeface="微软雅黑" pitchFamily="34" charset="-122"/>
            </a:endParaRPr>
          </a:p>
        </p:txBody>
      </p:sp>
      <p:sp>
        <p:nvSpPr>
          <p:cNvPr id="4" name="矩形 3"/>
          <p:cNvSpPr/>
          <p:nvPr/>
        </p:nvSpPr>
        <p:spPr>
          <a:xfrm>
            <a:off x="2627049" y="2692608"/>
            <a:ext cx="8211552" cy="1473613"/>
          </a:xfrm>
          <a:prstGeom prst="rect">
            <a:avLst/>
          </a:prstGeom>
          <a:solidFill>
            <a:schemeClr val="bg1"/>
          </a:solidFill>
          <a:ln>
            <a:solidFill>
              <a:srgbClr val="093FB7"/>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zh-CN" altLang="en-US">
              <a:latin typeface="微软雅黑" pitchFamily="34" charset="-122"/>
              <a:ea typeface="微软雅黑" pitchFamily="34" charset="-122"/>
            </a:endParaRPr>
          </a:p>
        </p:txBody>
      </p:sp>
      <p:sp>
        <p:nvSpPr>
          <p:cNvPr id="5" name="圆角矩形 4"/>
          <p:cNvSpPr/>
          <p:nvPr/>
        </p:nvSpPr>
        <p:spPr>
          <a:xfrm>
            <a:off x="2694395" y="2798253"/>
            <a:ext cx="1909547" cy="1256774"/>
          </a:xfrm>
          <a:prstGeom prst="roundRect">
            <a:avLst/>
          </a:prstGeom>
          <a:solidFill>
            <a:srgbClr val="093FB7"/>
          </a:solidFill>
        </p:spPr>
        <p:style>
          <a:lnRef idx="3">
            <a:schemeClr val="lt1"/>
          </a:lnRef>
          <a:fillRef idx="1">
            <a:schemeClr val="accent5"/>
          </a:fillRef>
          <a:effectRef idx="1">
            <a:schemeClr val="accent5"/>
          </a:effectRef>
          <a:fontRef idx="minor">
            <a:schemeClr val="lt1"/>
          </a:fontRef>
        </p:style>
        <p:txBody>
          <a:bodyPr rtlCol="0" anchor="t"/>
          <a:lstStyle/>
          <a:p>
            <a:pPr algn="ctr"/>
            <a:r>
              <a:rPr lang="zh-CN" altLang="en-US" dirty="0">
                <a:latin typeface="微软雅黑" pitchFamily="34" charset="-122"/>
                <a:ea typeface="微软雅黑" pitchFamily="34" charset="-122"/>
              </a:rPr>
              <a:t>数据</a:t>
            </a:r>
            <a:r>
              <a:rPr lang="zh-CN" altLang="en-US" dirty="0" smtClean="0">
                <a:latin typeface="微软雅黑" pitchFamily="34" charset="-122"/>
                <a:ea typeface="微软雅黑" pitchFamily="34" charset="-122"/>
              </a:rPr>
              <a:t>档案</a:t>
            </a:r>
            <a:endParaRPr lang="en-US" altLang="zh-CN" dirty="0" smtClean="0">
              <a:latin typeface="微软雅黑" pitchFamily="34" charset="-122"/>
              <a:ea typeface="微软雅黑" pitchFamily="34" charset="-122"/>
            </a:endParaRPr>
          </a:p>
          <a:p>
            <a:pPr algn="ctr"/>
            <a:r>
              <a:rPr lang="zh-CN" altLang="en-US" sz="1400" dirty="0" smtClean="0">
                <a:solidFill>
                  <a:schemeClr val="bg1"/>
                </a:solidFill>
                <a:latin typeface="微软雅黑" pitchFamily="34" charset="-122"/>
                <a:ea typeface="微软雅黑" pitchFamily="34" charset="-122"/>
              </a:rPr>
              <a:t>企业</a:t>
            </a:r>
            <a:r>
              <a:rPr lang="zh-CN" altLang="en-US" sz="1400" dirty="0">
                <a:solidFill>
                  <a:schemeClr val="bg1"/>
                </a:solidFill>
                <a:latin typeface="微软雅黑" pitchFamily="34" charset="-122"/>
                <a:ea typeface="微软雅黑" pitchFamily="34" charset="-122"/>
              </a:rPr>
              <a:t>数据</a:t>
            </a:r>
            <a:endParaRPr lang="en-US" altLang="zh-CN" sz="1400" dirty="0" smtClean="0">
              <a:solidFill>
                <a:schemeClr val="bg1"/>
              </a:solidFill>
              <a:latin typeface="微软雅黑" pitchFamily="34" charset="-122"/>
              <a:ea typeface="微软雅黑" pitchFamily="34" charset="-122"/>
            </a:endParaRPr>
          </a:p>
          <a:p>
            <a:pPr algn="ctr"/>
            <a:r>
              <a:rPr lang="zh-CN" altLang="en-US" sz="1400" dirty="0" smtClean="0">
                <a:solidFill>
                  <a:schemeClr val="bg1"/>
                </a:solidFill>
                <a:latin typeface="微软雅黑" pitchFamily="34" charset="-122"/>
                <a:ea typeface="微软雅黑" pitchFamily="34" charset="-122"/>
              </a:rPr>
              <a:t>个人</a:t>
            </a:r>
            <a:r>
              <a:rPr lang="zh-CN" altLang="en-US" sz="1400" dirty="0">
                <a:solidFill>
                  <a:schemeClr val="bg1"/>
                </a:solidFill>
                <a:latin typeface="微软雅黑" pitchFamily="34" charset="-122"/>
                <a:ea typeface="微软雅黑" pitchFamily="34" charset="-122"/>
              </a:rPr>
              <a:t>数据</a:t>
            </a:r>
            <a:endParaRPr lang="en-US" altLang="zh-CN" sz="1400" dirty="0" smtClean="0">
              <a:solidFill>
                <a:schemeClr val="bg1"/>
              </a:solidFill>
              <a:latin typeface="微软雅黑" pitchFamily="34" charset="-122"/>
              <a:ea typeface="微软雅黑" pitchFamily="34" charset="-122"/>
            </a:endParaRPr>
          </a:p>
          <a:p>
            <a:pPr algn="ctr"/>
            <a:r>
              <a:rPr lang="zh-CN" altLang="en-US" sz="1400" dirty="0" smtClean="0">
                <a:solidFill>
                  <a:schemeClr val="bg1"/>
                </a:solidFill>
                <a:latin typeface="微软雅黑" pitchFamily="34" charset="-122"/>
                <a:ea typeface="微软雅黑" pitchFamily="34" charset="-122"/>
              </a:rPr>
              <a:t>社会组织</a:t>
            </a:r>
            <a:r>
              <a:rPr lang="zh-CN" altLang="en-US" sz="1400" dirty="0">
                <a:solidFill>
                  <a:schemeClr val="bg1"/>
                </a:solidFill>
                <a:latin typeface="微软雅黑" pitchFamily="34" charset="-122"/>
                <a:ea typeface="微软雅黑" pitchFamily="34" charset="-122"/>
              </a:rPr>
              <a:t>数据</a:t>
            </a:r>
            <a:endParaRPr lang="en-US" altLang="zh-CN" sz="1400" dirty="0" smtClean="0">
              <a:solidFill>
                <a:schemeClr val="bg1"/>
              </a:solidFill>
              <a:latin typeface="微软雅黑" pitchFamily="34" charset="-122"/>
              <a:ea typeface="微软雅黑" pitchFamily="34" charset="-122"/>
            </a:endParaRPr>
          </a:p>
          <a:p>
            <a:pPr algn="ctr"/>
            <a:r>
              <a:rPr lang="zh-CN" altLang="en-US" sz="1400" dirty="0" smtClean="0">
                <a:solidFill>
                  <a:schemeClr val="bg1"/>
                </a:solidFill>
                <a:latin typeface="微软雅黑" pitchFamily="34" charset="-122"/>
                <a:ea typeface="微软雅黑" pitchFamily="34" charset="-122"/>
              </a:rPr>
              <a:t>事业单位</a:t>
            </a:r>
            <a:r>
              <a:rPr lang="zh-CN" altLang="en-US" sz="1400" dirty="0">
                <a:solidFill>
                  <a:schemeClr val="bg1"/>
                </a:solidFill>
                <a:latin typeface="微软雅黑" pitchFamily="34" charset="-122"/>
                <a:ea typeface="微软雅黑" pitchFamily="34" charset="-122"/>
              </a:rPr>
              <a:t>数据</a:t>
            </a:r>
            <a:endParaRPr lang="zh-CN" altLang="en-US" sz="1400" dirty="0" smtClean="0">
              <a:solidFill>
                <a:schemeClr val="bg1"/>
              </a:solidFill>
              <a:latin typeface="微软雅黑" pitchFamily="34" charset="-122"/>
              <a:ea typeface="微软雅黑" pitchFamily="34" charset="-122"/>
            </a:endParaRPr>
          </a:p>
          <a:p>
            <a:pPr algn="ctr"/>
            <a:endParaRPr lang="zh-CN" altLang="en-US" dirty="0">
              <a:latin typeface="微软雅黑" pitchFamily="34" charset="-122"/>
              <a:ea typeface="微软雅黑" pitchFamily="34" charset="-122"/>
            </a:endParaRPr>
          </a:p>
        </p:txBody>
      </p:sp>
      <p:sp>
        <p:nvSpPr>
          <p:cNvPr id="6" name="圆角矩形 5"/>
          <p:cNvSpPr/>
          <p:nvPr/>
        </p:nvSpPr>
        <p:spPr>
          <a:xfrm>
            <a:off x="4730462" y="2798253"/>
            <a:ext cx="1955726" cy="1301508"/>
          </a:xfrm>
          <a:prstGeom prst="roundRect">
            <a:avLst/>
          </a:prstGeom>
          <a:solidFill>
            <a:srgbClr val="093FB7"/>
          </a:solidFill>
        </p:spPr>
        <p:style>
          <a:lnRef idx="3">
            <a:schemeClr val="lt1"/>
          </a:lnRef>
          <a:fillRef idx="1">
            <a:schemeClr val="accent5"/>
          </a:fillRef>
          <a:effectRef idx="1">
            <a:schemeClr val="accent5"/>
          </a:effectRef>
          <a:fontRef idx="minor">
            <a:schemeClr val="lt1"/>
          </a:fontRef>
        </p:style>
        <p:txBody>
          <a:bodyPr rtlCol="0" anchor="t"/>
          <a:lstStyle/>
          <a:p>
            <a:pPr algn="ctr"/>
            <a:r>
              <a:rPr lang="zh-CN" altLang="en-US" dirty="0">
                <a:solidFill>
                  <a:schemeClr val="bg1"/>
                </a:solidFill>
                <a:latin typeface="微软雅黑" pitchFamily="34" charset="-122"/>
                <a:ea typeface="微软雅黑" pitchFamily="34" charset="-122"/>
              </a:rPr>
              <a:t>应用</a:t>
            </a:r>
            <a:r>
              <a:rPr lang="zh-CN" altLang="en-US" dirty="0" smtClean="0">
                <a:solidFill>
                  <a:schemeClr val="bg1"/>
                </a:solidFill>
                <a:latin typeface="微软雅黑" pitchFamily="34" charset="-122"/>
                <a:ea typeface="微软雅黑" pitchFamily="34" charset="-122"/>
              </a:rPr>
              <a:t>服务</a:t>
            </a:r>
            <a:endParaRPr lang="en-US" altLang="zh-CN" dirty="0" smtClean="0">
              <a:solidFill>
                <a:schemeClr val="bg1"/>
              </a:solidFill>
              <a:latin typeface="微软雅黑" pitchFamily="34" charset="-122"/>
              <a:ea typeface="微软雅黑" pitchFamily="34" charset="-122"/>
            </a:endParaRPr>
          </a:p>
          <a:p>
            <a:pPr algn="ctr"/>
            <a:r>
              <a:rPr lang="zh-CN" altLang="en-US" sz="1400" dirty="0" smtClean="0">
                <a:solidFill>
                  <a:schemeClr val="bg1"/>
                </a:solidFill>
                <a:latin typeface="微软雅黑" pitchFamily="34" charset="-122"/>
                <a:ea typeface="微软雅黑" pitchFamily="34" charset="-122"/>
              </a:rPr>
              <a:t>信息目录</a:t>
            </a:r>
          </a:p>
          <a:p>
            <a:pPr algn="ctr"/>
            <a:r>
              <a:rPr lang="zh-CN" altLang="en-US" sz="1400" dirty="0" smtClean="0">
                <a:solidFill>
                  <a:schemeClr val="bg1"/>
                </a:solidFill>
                <a:latin typeface="微软雅黑" pitchFamily="34" charset="-122"/>
                <a:ea typeface="微软雅黑" pitchFamily="34" charset="-122"/>
              </a:rPr>
              <a:t>身份认证</a:t>
            </a:r>
          </a:p>
          <a:p>
            <a:pPr algn="ctr"/>
            <a:r>
              <a:rPr lang="zh-CN" altLang="en-US" sz="1400" dirty="0" smtClean="0">
                <a:solidFill>
                  <a:schemeClr val="bg1"/>
                </a:solidFill>
                <a:latin typeface="微软雅黑" pitchFamily="34" charset="-122"/>
                <a:ea typeface="微软雅黑" pitchFamily="34" charset="-122"/>
              </a:rPr>
              <a:t>访问控制</a:t>
            </a:r>
            <a:endParaRPr lang="en-US" altLang="zh-CN" sz="1400" dirty="0" smtClean="0">
              <a:solidFill>
                <a:schemeClr val="bg1"/>
              </a:solidFill>
              <a:latin typeface="微软雅黑" pitchFamily="34" charset="-122"/>
              <a:ea typeface="微软雅黑" pitchFamily="34" charset="-122"/>
            </a:endParaRPr>
          </a:p>
          <a:p>
            <a:pPr algn="ctr"/>
            <a:r>
              <a:rPr lang="zh-CN" altLang="en-US" sz="1400" dirty="0" smtClean="0">
                <a:solidFill>
                  <a:schemeClr val="bg1"/>
                </a:solidFill>
                <a:latin typeface="微软雅黑" pitchFamily="34" charset="-122"/>
                <a:ea typeface="微软雅黑" pitchFamily="34" charset="-122"/>
              </a:rPr>
              <a:t>访问接口</a:t>
            </a:r>
            <a:endParaRPr lang="en-US" altLang="zh-CN" sz="1400" dirty="0" smtClean="0">
              <a:solidFill>
                <a:schemeClr val="bg1"/>
              </a:solidFill>
              <a:latin typeface="微软雅黑" pitchFamily="34" charset="-122"/>
              <a:ea typeface="微软雅黑" pitchFamily="34" charset="-122"/>
            </a:endParaRPr>
          </a:p>
          <a:p>
            <a:pPr algn="ctr"/>
            <a:endParaRPr lang="zh-CN" altLang="en-US" sz="1400" dirty="0" smtClean="0">
              <a:solidFill>
                <a:schemeClr val="bg1"/>
              </a:solidFill>
              <a:latin typeface="微软雅黑" pitchFamily="34" charset="-122"/>
              <a:ea typeface="微软雅黑" pitchFamily="34" charset="-122"/>
            </a:endParaRPr>
          </a:p>
          <a:p>
            <a:pPr algn="ctr"/>
            <a:endParaRPr lang="zh-CN" altLang="en-US" dirty="0">
              <a:latin typeface="微软雅黑" pitchFamily="34" charset="-122"/>
              <a:ea typeface="微软雅黑" pitchFamily="34" charset="-122"/>
            </a:endParaRPr>
          </a:p>
        </p:txBody>
      </p:sp>
      <p:sp>
        <p:nvSpPr>
          <p:cNvPr id="7" name="圆角矩形 6"/>
          <p:cNvSpPr/>
          <p:nvPr/>
        </p:nvSpPr>
        <p:spPr>
          <a:xfrm>
            <a:off x="2682551" y="6228428"/>
            <a:ext cx="1656184" cy="493883"/>
          </a:xfrm>
          <a:prstGeom prst="roundRect">
            <a:avLst>
              <a:gd name="adj" fmla="val 5797"/>
            </a:avLst>
          </a:prstGeom>
          <a:solidFill>
            <a:srgbClr val="093FB7"/>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zh-CN" altLang="en-US" dirty="0" smtClean="0">
                <a:solidFill>
                  <a:schemeClr val="bg1"/>
                </a:solidFill>
                <a:latin typeface="微软雅黑" pitchFamily="34" charset="-122"/>
                <a:ea typeface="微软雅黑" pitchFamily="34" charset="-122"/>
              </a:rPr>
              <a:t>国家平台数据</a:t>
            </a:r>
            <a:endParaRPr lang="zh-CN" altLang="en-US" dirty="0">
              <a:solidFill>
                <a:schemeClr val="bg1"/>
              </a:solidFill>
              <a:latin typeface="微软雅黑" pitchFamily="34" charset="-122"/>
              <a:ea typeface="微软雅黑" pitchFamily="34" charset="-122"/>
            </a:endParaRPr>
          </a:p>
        </p:txBody>
      </p:sp>
      <p:sp>
        <p:nvSpPr>
          <p:cNvPr id="8" name="圆角矩形 7"/>
          <p:cNvSpPr/>
          <p:nvPr/>
        </p:nvSpPr>
        <p:spPr>
          <a:xfrm>
            <a:off x="6772230" y="6228428"/>
            <a:ext cx="1855635" cy="493883"/>
          </a:xfrm>
          <a:prstGeom prst="roundRect">
            <a:avLst>
              <a:gd name="adj" fmla="val 5797"/>
            </a:avLst>
          </a:prstGeom>
          <a:solidFill>
            <a:srgbClr val="093FB7"/>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zh-CN" altLang="en-US" dirty="0" smtClean="0">
                <a:solidFill>
                  <a:schemeClr val="bg1"/>
                </a:solidFill>
                <a:latin typeface="微软雅黑" pitchFamily="34" charset="-122"/>
                <a:ea typeface="微软雅黑" pitchFamily="34" charset="-122"/>
              </a:rPr>
              <a:t>地市州数据</a:t>
            </a:r>
            <a:endParaRPr lang="zh-CN" altLang="en-US" dirty="0">
              <a:solidFill>
                <a:schemeClr val="bg1"/>
              </a:solidFill>
              <a:latin typeface="微软雅黑" pitchFamily="34" charset="-122"/>
              <a:ea typeface="微软雅黑" pitchFamily="34" charset="-122"/>
            </a:endParaRPr>
          </a:p>
        </p:txBody>
      </p:sp>
      <p:sp>
        <p:nvSpPr>
          <p:cNvPr id="9" name="圆角矩形 8"/>
          <p:cNvSpPr/>
          <p:nvPr/>
        </p:nvSpPr>
        <p:spPr>
          <a:xfrm>
            <a:off x="8894953" y="6219857"/>
            <a:ext cx="1913894" cy="493883"/>
          </a:xfrm>
          <a:prstGeom prst="roundRect">
            <a:avLst>
              <a:gd name="adj" fmla="val 5797"/>
            </a:avLst>
          </a:prstGeom>
          <a:solidFill>
            <a:srgbClr val="093FB7"/>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zh-CN" altLang="en-US" dirty="0" smtClean="0">
                <a:solidFill>
                  <a:schemeClr val="bg1"/>
                </a:solidFill>
                <a:latin typeface="微软雅黑" pitchFamily="34" charset="-122"/>
                <a:ea typeface="微软雅黑" pitchFamily="34" charset="-122"/>
              </a:rPr>
              <a:t>互联网数据</a:t>
            </a:r>
            <a:endParaRPr lang="zh-CN" altLang="en-US" dirty="0">
              <a:solidFill>
                <a:schemeClr val="bg1"/>
              </a:solidFill>
              <a:latin typeface="微软雅黑" pitchFamily="34" charset="-122"/>
              <a:ea typeface="微软雅黑" pitchFamily="34" charset="-122"/>
            </a:endParaRPr>
          </a:p>
        </p:txBody>
      </p:sp>
      <p:sp>
        <p:nvSpPr>
          <p:cNvPr id="10" name="圆角矩形 9"/>
          <p:cNvSpPr/>
          <p:nvPr/>
        </p:nvSpPr>
        <p:spPr>
          <a:xfrm>
            <a:off x="2694395" y="5597882"/>
            <a:ext cx="8155671" cy="496359"/>
          </a:xfrm>
          <a:prstGeom prst="roundRect">
            <a:avLst>
              <a:gd name="adj" fmla="val 5797"/>
            </a:avLst>
          </a:prstGeom>
          <a:solidFill>
            <a:srgbClr val="093FB7"/>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zh-CN" altLang="en-US" dirty="0" smtClean="0">
                <a:latin typeface="微软雅黑" pitchFamily="34" charset="-122"/>
                <a:ea typeface="微软雅黑" pitchFamily="34" charset="-122"/>
              </a:rPr>
              <a:t>结构、半结构、非结构数据的共享交换、数据采集、清洗、集成</a:t>
            </a:r>
            <a:endParaRPr lang="zh-CN" altLang="en-US" dirty="0">
              <a:latin typeface="微软雅黑" pitchFamily="34" charset="-122"/>
              <a:ea typeface="微软雅黑" pitchFamily="34" charset="-122"/>
            </a:endParaRPr>
          </a:p>
        </p:txBody>
      </p:sp>
      <p:sp>
        <p:nvSpPr>
          <p:cNvPr id="11" name="圆角矩形 10"/>
          <p:cNvSpPr/>
          <p:nvPr/>
        </p:nvSpPr>
        <p:spPr>
          <a:xfrm>
            <a:off x="2714243" y="5028485"/>
            <a:ext cx="4818058" cy="480612"/>
          </a:xfrm>
          <a:prstGeom prst="roundRect">
            <a:avLst>
              <a:gd name="adj" fmla="val 5797"/>
            </a:avLst>
          </a:prstGeom>
          <a:solidFill>
            <a:srgbClr val="093FB7"/>
          </a:solidFill>
        </p:spPr>
        <p:style>
          <a:lnRef idx="3">
            <a:schemeClr val="lt1"/>
          </a:lnRef>
          <a:fillRef idx="1">
            <a:schemeClr val="accent1"/>
          </a:fillRef>
          <a:effectRef idx="1">
            <a:schemeClr val="accent1"/>
          </a:effectRef>
          <a:fontRef idx="minor">
            <a:schemeClr val="lt1"/>
          </a:fontRef>
        </p:style>
        <p:txBody>
          <a:bodyPr rtlCol="0" anchor="b"/>
          <a:lstStyle/>
          <a:p>
            <a:pPr algn="ctr"/>
            <a:r>
              <a:rPr lang="zh-CN" altLang="en-US" dirty="0" smtClean="0">
                <a:solidFill>
                  <a:schemeClr val="bg1"/>
                </a:solidFill>
                <a:latin typeface="微软雅黑" pitchFamily="34" charset="-122"/>
                <a:ea typeface="微软雅黑" pitchFamily="34" charset="-122"/>
              </a:rPr>
              <a:t>静态数据</a:t>
            </a:r>
            <a:endParaRPr lang="zh-CN" altLang="en-US" dirty="0">
              <a:solidFill>
                <a:schemeClr val="bg1"/>
              </a:solidFill>
              <a:latin typeface="微软雅黑" pitchFamily="34" charset="-122"/>
              <a:ea typeface="微软雅黑" pitchFamily="34" charset="-122"/>
            </a:endParaRPr>
          </a:p>
        </p:txBody>
      </p:sp>
      <p:sp>
        <p:nvSpPr>
          <p:cNvPr id="12" name="圆角矩形 11"/>
          <p:cNvSpPr/>
          <p:nvPr/>
        </p:nvSpPr>
        <p:spPr>
          <a:xfrm>
            <a:off x="7684989" y="4222058"/>
            <a:ext cx="3123858" cy="1250208"/>
          </a:xfrm>
          <a:prstGeom prst="roundRect">
            <a:avLst>
              <a:gd name="adj" fmla="val 5797"/>
            </a:avLst>
          </a:prstGeom>
          <a:solidFill>
            <a:srgbClr val="093FB7"/>
          </a:solidFill>
        </p:spPr>
        <p:style>
          <a:lnRef idx="3">
            <a:schemeClr val="lt1"/>
          </a:lnRef>
          <a:fillRef idx="1">
            <a:schemeClr val="accent1"/>
          </a:fillRef>
          <a:effectRef idx="1">
            <a:schemeClr val="accent1"/>
          </a:effectRef>
          <a:fontRef idx="minor">
            <a:schemeClr val="lt1"/>
          </a:fontRef>
        </p:style>
        <p:txBody>
          <a:bodyPr rtlCol="0" anchor="b"/>
          <a:lstStyle/>
          <a:p>
            <a:pPr algn="ctr"/>
            <a:r>
              <a:rPr lang="zh-CN" altLang="en-US" dirty="0" smtClean="0">
                <a:solidFill>
                  <a:schemeClr val="bg1"/>
                </a:solidFill>
                <a:latin typeface="微软雅黑" pitchFamily="34" charset="-122"/>
                <a:ea typeface="微软雅黑" pitchFamily="34" charset="-122"/>
              </a:rPr>
              <a:t>数据库</a:t>
            </a:r>
            <a:endParaRPr lang="zh-CN" altLang="en-US" dirty="0">
              <a:solidFill>
                <a:schemeClr val="bg1"/>
              </a:solidFill>
              <a:latin typeface="微软雅黑" pitchFamily="34" charset="-122"/>
              <a:ea typeface="微软雅黑" pitchFamily="34" charset="-122"/>
            </a:endParaRPr>
          </a:p>
        </p:txBody>
      </p:sp>
      <p:sp>
        <p:nvSpPr>
          <p:cNvPr id="13" name="圆角矩形 12"/>
          <p:cNvSpPr/>
          <p:nvPr/>
        </p:nvSpPr>
        <p:spPr>
          <a:xfrm>
            <a:off x="2702886" y="2081576"/>
            <a:ext cx="1402725" cy="499951"/>
          </a:xfrm>
          <a:prstGeom prst="roundRect">
            <a:avLst/>
          </a:prstGeom>
          <a:solidFill>
            <a:srgbClr val="093FB7"/>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zh-CN" altLang="en-US" dirty="0">
                <a:latin typeface="微软雅黑" pitchFamily="34" charset="-122"/>
                <a:ea typeface="微软雅黑" pitchFamily="34" charset="-122"/>
              </a:rPr>
              <a:t>信息</a:t>
            </a:r>
            <a:r>
              <a:rPr lang="zh-CN" altLang="en-US" dirty="0" smtClean="0">
                <a:latin typeface="微软雅黑" pitchFamily="34" charset="-122"/>
                <a:ea typeface="微软雅黑" pitchFamily="34" charset="-122"/>
              </a:rPr>
              <a:t>公</a:t>
            </a:r>
            <a:r>
              <a:rPr lang="zh-CN" altLang="en-US" dirty="0">
                <a:latin typeface="微软雅黑" pitchFamily="34" charset="-122"/>
                <a:ea typeface="微软雅黑" pitchFamily="34" charset="-122"/>
              </a:rPr>
              <a:t>示</a:t>
            </a:r>
          </a:p>
        </p:txBody>
      </p:sp>
      <p:sp>
        <p:nvSpPr>
          <p:cNvPr id="14" name="圆角矩形 13"/>
          <p:cNvSpPr/>
          <p:nvPr/>
        </p:nvSpPr>
        <p:spPr>
          <a:xfrm>
            <a:off x="4171932" y="2081576"/>
            <a:ext cx="1310748" cy="499951"/>
          </a:xfrm>
          <a:prstGeom prst="roundRect">
            <a:avLst/>
          </a:prstGeom>
          <a:solidFill>
            <a:srgbClr val="093FB7"/>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zh-CN" altLang="en-US" dirty="0" smtClean="0">
                <a:latin typeface="微软雅黑" pitchFamily="34" charset="-122"/>
                <a:ea typeface="微软雅黑" pitchFamily="34" charset="-122"/>
              </a:rPr>
              <a:t>决策支持</a:t>
            </a:r>
            <a:endParaRPr lang="zh-CN" altLang="en-US" dirty="0">
              <a:latin typeface="微软雅黑" pitchFamily="34" charset="-122"/>
              <a:ea typeface="微软雅黑" pitchFamily="34" charset="-122"/>
            </a:endParaRPr>
          </a:p>
        </p:txBody>
      </p:sp>
      <p:sp>
        <p:nvSpPr>
          <p:cNvPr id="15" name="圆角矩形 14"/>
          <p:cNvSpPr/>
          <p:nvPr/>
        </p:nvSpPr>
        <p:spPr>
          <a:xfrm>
            <a:off x="5544148" y="2081576"/>
            <a:ext cx="1260311" cy="499951"/>
          </a:xfrm>
          <a:prstGeom prst="roundRect">
            <a:avLst/>
          </a:prstGeom>
          <a:solidFill>
            <a:srgbClr val="093FB7"/>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zh-CN" altLang="en-US" dirty="0" smtClean="0">
                <a:latin typeface="微软雅黑" pitchFamily="34" charset="-122"/>
                <a:ea typeface="微软雅黑" pitchFamily="34" charset="-122"/>
              </a:rPr>
              <a:t>信息协同</a:t>
            </a:r>
            <a:endParaRPr lang="zh-CN" altLang="en-US" dirty="0">
              <a:latin typeface="微软雅黑" pitchFamily="34" charset="-122"/>
              <a:ea typeface="微软雅黑" pitchFamily="34" charset="-122"/>
            </a:endParaRPr>
          </a:p>
        </p:txBody>
      </p:sp>
      <p:sp>
        <p:nvSpPr>
          <p:cNvPr id="16" name="圆角矩形 15"/>
          <p:cNvSpPr/>
          <p:nvPr/>
        </p:nvSpPr>
        <p:spPr>
          <a:xfrm>
            <a:off x="9501499" y="2081576"/>
            <a:ext cx="1260311" cy="499951"/>
          </a:xfrm>
          <a:prstGeom prst="roundRect">
            <a:avLst/>
          </a:prstGeom>
          <a:solidFill>
            <a:srgbClr val="093FB7"/>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zh-CN" altLang="en-US" dirty="0" smtClean="0">
                <a:latin typeface="微软雅黑" pitchFamily="34" charset="-122"/>
                <a:ea typeface="微软雅黑" pitchFamily="34" charset="-122"/>
              </a:rPr>
              <a:t>监管监测</a:t>
            </a:r>
            <a:endParaRPr lang="zh-CN" altLang="en-US" dirty="0">
              <a:latin typeface="微软雅黑" pitchFamily="34" charset="-122"/>
              <a:ea typeface="微软雅黑" pitchFamily="34" charset="-122"/>
            </a:endParaRPr>
          </a:p>
        </p:txBody>
      </p:sp>
      <p:sp>
        <p:nvSpPr>
          <p:cNvPr id="17" name="圆角矩形 16"/>
          <p:cNvSpPr/>
          <p:nvPr/>
        </p:nvSpPr>
        <p:spPr>
          <a:xfrm>
            <a:off x="8182382" y="2081576"/>
            <a:ext cx="1260311" cy="499951"/>
          </a:xfrm>
          <a:prstGeom prst="roundRect">
            <a:avLst/>
          </a:prstGeom>
          <a:solidFill>
            <a:srgbClr val="093FB7"/>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zh-CN" altLang="en-US" dirty="0" smtClean="0">
                <a:latin typeface="微软雅黑" pitchFamily="34" charset="-122"/>
                <a:ea typeface="微软雅黑" pitchFamily="34" charset="-122"/>
              </a:rPr>
              <a:t>联合查询</a:t>
            </a:r>
            <a:endParaRPr lang="zh-CN" altLang="en-US" dirty="0">
              <a:latin typeface="微软雅黑" pitchFamily="34" charset="-122"/>
              <a:ea typeface="微软雅黑" pitchFamily="34" charset="-122"/>
            </a:endParaRPr>
          </a:p>
        </p:txBody>
      </p:sp>
      <p:sp>
        <p:nvSpPr>
          <p:cNvPr id="18" name="圆角矩形 17"/>
          <p:cNvSpPr/>
          <p:nvPr/>
        </p:nvSpPr>
        <p:spPr>
          <a:xfrm>
            <a:off x="6863265" y="2081576"/>
            <a:ext cx="1260311" cy="499951"/>
          </a:xfrm>
          <a:prstGeom prst="roundRect">
            <a:avLst/>
          </a:prstGeom>
          <a:solidFill>
            <a:srgbClr val="093FB7"/>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zh-CN" altLang="en-US" dirty="0" smtClean="0">
                <a:latin typeface="微软雅黑" pitchFamily="34" charset="-122"/>
                <a:ea typeface="微软雅黑" pitchFamily="34" charset="-122"/>
              </a:rPr>
              <a:t>联合行动</a:t>
            </a:r>
            <a:endParaRPr lang="zh-CN" altLang="en-US" dirty="0">
              <a:latin typeface="微软雅黑" pitchFamily="34" charset="-122"/>
              <a:ea typeface="微软雅黑" pitchFamily="34" charset="-122"/>
            </a:endParaRPr>
          </a:p>
        </p:txBody>
      </p:sp>
      <p:sp>
        <p:nvSpPr>
          <p:cNvPr id="19" name="圆角矩形 18"/>
          <p:cNvSpPr/>
          <p:nvPr/>
        </p:nvSpPr>
        <p:spPr>
          <a:xfrm>
            <a:off x="6812707" y="2798253"/>
            <a:ext cx="1955726" cy="1301508"/>
          </a:xfrm>
          <a:prstGeom prst="roundRect">
            <a:avLst/>
          </a:prstGeom>
          <a:solidFill>
            <a:srgbClr val="093FB7"/>
          </a:solidFill>
        </p:spPr>
        <p:style>
          <a:lnRef idx="3">
            <a:schemeClr val="lt1"/>
          </a:lnRef>
          <a:fillRef idx="1">
            <a:schemeClr val="accent5"/>
          </a:fillRef>
          <a:effectRef idx="1">
            <a:schemeClr val="accent5"/>
          </a:effectRef>
          <a:fontRef idx="minor">
            <a:schemeClr val="lt1"/>
          </a:fontRef>
        </p:style>
        <p:txBody>
          <a:bodyPr rtlCol="0" anchor="t"/>
          <a:lstStyle/>
          <a:p>
            <a:pPr algn="ctr"/>
            <a:r>
              <a:rPr lang="zh-CN" altLang="en-US" dirty="0" smtClean="0">
                <a:latin typeface="微软雅黑" pitchFamily="34" charset="-122"/>
                <a:ea typeface="微软雅黑" pitchFamily="34" charset="-122"/>
              </a:rPr>
              <a:t>分析服务</a:t>
            </a:r>
            <a:endParaRPr lang="en-US" altLang="zh-CN" dirty="0" smtClean="0">
              <a:latin typeface="微软雅黑" pitchFamily="34" charset="-122"/>
              <a:ea typeface="微软雅黑" pitchFamily="34" charset="-122"/>
            </a:endParaRPr>
          </a:p>
          <a:p>
            <a:pPr algn="ctr"/>
            <a:r>
              <a:rPr lang="zh-CN" altLang="en-US" sz="1400" dirty="0" smtClean="0">
                <a:solidFill>
                  <a:schemeClr val="bg1"/>
                </a:solidFill>
                <a:latin typeface="微软雅黑" pitchFamily="34" charset="-122"/>
                <a:ea typeface="微软雅黑" pitchFamily="34" charset="-122"/>
              </a:rPr>
              <a:t>数据可视化</a:t>
            </a:r>
          </a:p>
          <a:p>
            <a:pPr algn="ctr"/>
            <a:r>
              <a:rPr lang="zh-CN" altLang="en-US" sz="1400" dirty="0" smtClean="0">
                <a:solidFill>
                  <a:schemeClr val="bg1"/>
                </a:solidFill>
                <a:latin typeface="微软雅黑" pitchFamily="34" charset="-122"/>
                <a:ea typeface="微软雅黑" pitchFamily="34" charset="-122"/>
              </a:rPr>
              <a:t>关联分析</a:t>
            </a:r>
            <a:endParaRPr lang="en-US" altLang="zh-CN" sz="1400" dirty="0" smtClean="0">
              <a:solidFill>
                <a:schemeClr val="bg1"/>
              </a:solidFill>
              <a:latin typeface="微软雅黑" pitchFamily="34" charset="-122"/>
              <a:ea typeface="微软雅黑" pitchFamily="34" charset="-122"/>
            </a:endParaRPr>
          </a:p>
          <a:p>
            <a:pPr algn="ctr"/>
            <a:r>
              <a:rPr lang="zh-CN" altLang="en-US" sz="1400" dirty="0">
                <a:solidFill>
                  <a:schemeClr val="bg1"/>
                </a:solidFill>
                <a:latin typeface="微软雅黑" pitchFamily="34" charset="-122"/>
                <a:ea typeface="微软雅黑" pitchFamily="34" charset="-122"/>
              </a:rPr>
              <a:t>数据</a:t>
            </a:r>
            <a:r>
              <a:rPr lang="zh-CN" altLang="en-US" sz="1400" dirty="0" smtClean="0">
                <a:solidFill>
                  <a:schemeClr val="bg1"/>
                </a:solidFill>
                <a:latin typeface="微软雅黑" pitchFamily="34" charset="-122"/>
                <a:ea typeface="微软雅黑" pitchFamily="34" charset="-122"/>
              </a:rPr>
              <a:t>挖掘</a:t>
            </a:r>
            <a:endParaRPr lang="en-US" altLang="zh-CN" sz="1400" dirty="0" smtClean="0">
              <a:solidFill>
                <a:schemeClr val="bg1"/>
              </a:solidFill>
              <a:latin typeface="微软雅黑" pitchFamily="34" charset="-122"/>
              <a:ea typeface="微软雅黑" pitchFamily="34" charset="-122"/>
            </a:endParaRPr>
          </a:p>
          <a:p>
            <a:pPr algn="ctr"/>
            <a:r>
              <a:rPr lang="zh-CN" altLang="en-US" sz="1400" dirty="0" smtClean="0">
                <a:solidFill>
                  <a:schemeClr val="bg1"/>
                </a:solidFill>
                <a:latin typeface="微软雅黑" pitchFamily="34" charset="-122"/>
                <a:ea typeface="微软雅黑" pitchFamily="34" charset="-122"/>
              </a:rPr>
              <a:t>模型、算法</a:t>
            </a:r>
            <a:endParaRPr lang="zh-CN" altLang="en-US" sz="1400" dirty="0">
              <a:solidFill>
                <a:schemeClr val="bg1"/>
              </a:solidFill>
              <a:latin typeface="微软雅黑" pitchFamily="34" charset="-122"/>
              <a:ea typeface="微软雅黑" pitchFamily="34" charset="-122"/>
            </a:endParaRPr>
          </a:p>
          <a:p>
            <a:pPr algn="ctr"/>
            <a:endParaRPr lang="zh-CN" altLang="en-US" dirty="0">
              <a:latin typeface="微软雅黑" pitchFamily="34" charset="-122"/>
              <a:ea typeface="微软雅黑" pitchFamily="34" charset="-122"/>
            </a:endParaRPr>
          </a:p>
        </p:txBody>
      </p:sp>
      <p:sp>
        <p:nvSpPr>
          <p:cNvPr id="20" name="圆角矩形 19"/>
          <p:cNvSpPr/>
          <p:nvPr/>
        </p:nvSpPr>
        <p:spPr>
          <a:xfrm>
            <a:off x="8894953" y="2803841"/>
            <a:ext cx="1866857" cy="1294521"/>
          </a:xfrm>
          <a:prstGeom prst="roundRect">
            <a:avLst/>
          </a:prstGeom>
          <a:solidFill>
            <a:srgbClr val="093FB7"/>
          </a:solidFill>
        </p:spPr>
        <p:style>
          <a:lnRef idx="3">
            <a:schemeClr val="lt1"/>
          </a:lnRef>
          <a:fillRef idx="1">
            <a:schemeClr val="accent5"/>
          </a:fillRef>
          <a:effectRef idx="1">
            <a:schemeClr val="accent5"/>
          </a:effectRef>
          <a:fontRef idx="minor">
            <a:schemeClr val="lt1"/>
          </a:fontRef>
        </p:style>
        <p:txBody>
          <a:bodyPr rtlCol="0" anchor="t"/>
          <a:lstStyle/>
          <a:p>
            <a:pPr algn="ctr"/>
            <a:r>
              <a:rPr lang="zh-CN" altLang="en-US" dirty="0">
                <a:latin typeface="微软雅黑" pitchFamily="34" charset="-122"/>
                <a:ea typeface="微软雅黑" pitchFamily="34" charset="-122"/>
              </a:rPr>
              <a:t>数据共享</a:t>
            </a:r>
            <a:r>
              <a:rPr lang="zh-CN" altLang="en-US" dirty="0" smtClean="0">
                <a:latin typeface="微软雅黑" pitchFamily="34" charset="-122"/>
                <a:ea typeface="微软雅黑" pitchFamily="34" charset="-122"/>
              </a:rPr>
              <a:t>交换</a:t>
            </a:r>
            <a:endParaRPr lang="en-US" altLang="zh-CN" dirty="0" smtClean="0">
              <a:latin typeface="微软雅黑" pitchFamily="34" charset="-122"/>
              <a:ea typeface="微软雅黑" pitchFamily="34" charset="-122"/>
            </a:endParaRPr>
          </a:p>
          <a:p>
            <a:pPr algn="ctr"/>
            <a:r>
              <a:rPr lang="zh-CN" altLang="en-US" sz="1400" dirty="0">
                <a:latin typeface="微软雅黑" pitchFamily="34" charset="-122"/>
                <a:ea typeface="微软雅黑" pitchFamily="34" charset="-122"/>
              </a:rPr>
              <a:t>上级</a:t>
            </a:r>
            <a:r>
              <a:rPr lang="zh-CN" altLang="en-US" sz="1400" dirty="0" smtClean="0">
                <a:latin typeface="微软雅黑" pitchFamily="34" charset="-122"/>
                <a:ea typeface="微软雅黑" pitchFamily="34" charset="-122"/>
              </a:rPr>
              <a:t>共享</a:t>
            </a:r>
            <a:endParaRPr lang="en-US" altLang="zh-CN" sz="1400" dirty="0" smtClean="0">
              <a:latin typeface="微软雅黑" pitchFamily="34" charset="-122"/>
              <a:ea typeface="微软雅黑" pitchFamily="34" charset="-122"/>
            </a:endParaRPr>
          </a:p>
          <a:p>
            <a:pPr algn="ctr"/>
            <a:r>
              <a:rPr lang="zh-CN" altLang="en-US" sz="1400" dirty="0">
                <a:latin typeface="微软雅黑" pitchFamily="34" charset="-122"/>
                <a:ea typeface="微软雅黑" pitchFamily="34" charset="-122"/>
              </a:rPr>
              <a:t>本级</a:t>
            </a:r>
            <a:r>
              <a:rPr lang="zh-CN" altLang="en-US" sz="1400" dirty="0" smtClean="0">
                <a:latin typeface="微软雅黑" pitchFamily="34" charset="-122"/>
                <a:ea typeface="微软雅黑" pitchFamily="34" charset="-122"/>
              </a:rPr>
              <a:t>共享</a:t>
            </a:r>
            <a:endParaRPr lang="en-US" altLang="zh-CN" sz="1400" dirty="0" smtClean="0">
              <a:latin typeface="微软雅黑" pitchFamily="34" charset="-122"/>
              <a:ea typeface="微软雅黑" pitchFamily="34" charset="-122"/>
            </a:endParaRPr>
          </a:p>
          <a:p>
            <a:pPr algn="ctr"/>
            <a:r>
              <a:rPr lang="zh-CN" altLang="en-US" sz="1400" dirty="0" smtClean="0">
                <a:latin typeface="微软雅黑" pitchFamily="34" charset="-122"/>
                <a:ea typeface="微软雅黑" pitchFamily="34" charset="-122"/>
              </a:rPr>
              <a:t>下级共享</a:t>
            </a:r>
            <a:endParaRPr lang="en-US" altLang="zh-CN" sz="1400" dirty="0">
              <a:latin typeface="微软雅黑" pitchFamily="34" charset="-122"/>
              <a:ea typeface="微软雅黑" pitchFamily="34" charset="-122"/>
            </a:endParaRPr>
          </a:p>
        </p:txBody>
      </p:sp>
      <p:sp>
        <p:nvSpPr>
          <p:cNvPr id="21" name="圆角矩形 20"/>
          <p:cNvSpPr/>
          <p:nvPr/>
        </p:nvSpPr>
        <p:spPr>
          <a:xfrm>
            <a:off x="603373" y="1211409"/>
            <a:ext cx="741189" cy="5502329"/>
          </a:xfrm>
          <a:prstGeom prst="roundRect">
            <a:avLst>
              <a:gd name="adj" fmla="val 5797"/>
            </a:avLst>
          </a:prstGeom>
          <a:solidFill>
            <a:srgbClr val="093FB7"/>
          </a:solidFill>
        </p:spPr>
        <p:style>
          <a:lnRef idx="0">
            <a:schemeClr val="accent3"/>
          </a:lnRef>
          <a:fillRef idx="3">
            <a:schemeClr val="accent3"/>
          </a:fillRef>
          <a:effectRef idx="3">
            <a:schemeClr val="accent3"/>
          </a:effectRef>
          <a:fontRef idx="minor">
            <a:schemeClr val="lt1"/>
          </a:fontRef>
        </p:style>
        <p:txBody>
          <a:bodyPr rtlCol="0" anchor="t"/>
          <a:lstStyle/>
          <a:p>
            <a:pPr algn="ctr"/>
            <a:endParaRPr lang="en-US" altLang="zh-CN" sz="1600" dirty="0" smtClean="0">
              <a:solidFill>
                <a:schemeClr val="tx1"/>
              </a:solidFill>
              <a:latin typeface="微软雅黑" pitchFamily="34" charset="-122"/>
              <a:ea typeface="微软雅黑" pitchFamily="34" charset="-122"/>
            </a:endParaRPr>
          </a:p>
          <a:p>
            <a:pPr algn="ctr"/>
            <a:endParaRPr lang="en-US" altLang="zh-CN" sz="1600" dirty="0">
              <a:solidFill>
                <a:schemeClr val="tx1"/>
              </a:solidFill>
              <a:latin typeface="微软雅黑" pitchFamily="34" charset="-122"/>
              <a:ea typeface="微软雅黑" pitchFamily="34" charset="-122"/>
            </a:endParaRPr>
          </a:p>
          <a:p>
            <a:pPr algn="ctr"/>
            <a:endParaRPr lang="en-US" altLang="zh-CN" sz="1600" dirty="0" smtClean="0">
              <a:solidFill>
                <a:schemeClr val="tx1"/>
              </a:solidFill>
              <a:latin typeface="微软雅黑" pitchFamily="34" charset="-122"/>
              <a:ea typeface="微软雅黑" pitchFamily="34" charset="-122"/>
            </a:endParaRPr>
          </a:p>
          <a:p>
            <a:pPr algn="ctr"/>
            <a:endParaRPr lang="en-US" altLang="zh-CN" sz="1600" dirty="0" smtClean="0">
              <a:solidFill>
                <a:schemeClr val="tx1"/>
              </a:solidFill>
              <a:latin typeface="微软雅黑" pitchFamily="34" charset="-122"/>
              <a:ea typeface="微软雅黑" pitchFamily="34" charset="-122"/>
            </a:endParaRPr>
          </a:p>
          <a:p>
            <a:pPr algn="ctr"/>
            <a:endParaRPr lang="en-US" altLang="zh-CN" sz="1600" dirty="0">
              <a:solidFill>
                <a:schemeClr val="tx1"/>
              </a:solidFill>
              <a:latin typeface="微软雅黑" pitchFamily="34" charset="-122"/>
              <a:ea typeface="微软雅黑" pitchFamily="34" charset="-122"/>
            </a:endParaRPr>
          </a:p>
          <a:p>
            <a:pPr algn="ctr"/>
            <a:r>
              <a:rPr lang="zh-CN" altLang="en-US" sz="1600" dirty="0" smtClean="0">
                <a:solidFill>
                  <a:schemeClr val="bg1"/>
                </a:solidFill>
                <a:latin typeface="微软雅黑" pitchFamily="34" charset="-122"/>
                <a:ea typeface="微软雅黑" pitchFamily="34" charset="-122"/>
              </a:rPr>
              <a:t>标准规范体系</a:t>
            </a:r>
            <a:endParaRPr lang="en-US" altLang="zh-CN" sz="1600" dirty="0" smtClean="0">
              <a:solidFill>
                <a:schemeClr val="bg1"/>
              </a:solidFill>
              <a:latin typeface="微软雅黑" pitchFamily="34" charset="-122"/>
              <a:ea typeface="微软雅黑" pitchFamily="34" charset="-122"/>
            </a:endParaRPr>
          </a:p>
          <a:p>
            <a:pPr algn="ctr"/>
            <a:endParaRPr lang="en-US" altLang="zh-CN" sz="1600" dirty="0">
              <a:solidFill>
                <a:schemeClr val="bg1"/>
              </a:solidFill>
              <a:latin typeface="微软雅黑" pitchFamily="34" charset="-122"/>
              <a:ea typeface="微软雅黑" pitchFamily="34" charset="-122"/>
            </a:endParaRPr>
          </a:p>
          <a:p>
            <a:pPr algn="ctr"/>
            <a:r>
              <a:rPr lang="zh-CN" altLang="en-US" sz="1400" dirty="0" smtClean="0">
                <a:solidFill>
                  <a:schemeClr val="bg1"/>
                </a:solidFill>
                <a:latin typeface="微软雅黑" pitchFamily="34" charset="-122"/>
                <a:ea typeface="微软雅黑" pitchFamily="34" charset="-122"/>
              </a:rPr>
              <a:t>数据标准</a:t>
            </a:r>
            <a:endParaRPr lang="en-US" altLang="zh-CN" sz="1400" dirty="0" smtClean="0">
              <a:solidFill>
                <a:schemeClr val="bg1"/>
              </a:solidFill>
              <a:latin typeface="微软雅黑" pitchFamily="34" charset="-122"/>
              <a:ea typeface="微软雅黑" pitchFamily="34" charset="-122"/>
            </a:endParaRPr>
          </a:p>
          <a:p>
            <a:pPr algn="ctr"/>
            <a:endParaRPr lang="en-US" altLang="zh-CN" sz="1400" dirty="0">
              <a:solidFill>
                <a:schemeClr val="bg1"/>
              </a:solidFill>
              <a:latin typeface="微软雅黑" pitchFamily="34" charset="-122"/>
              <a:ea typeface="微软雅黑" pitchFamily="34" charset="-122"/>
            </a:endParaRPr>
          </a:p>
          <a:p>
            <a:pPr algn="ctr"/>
            <a:r>
              <a:rPr lang="zh-CN" altLang="en-US" sz="1400" dirty="0" smtClean="0">
                <a:solidFill>
                  <a:schemeClr val="bg1"/>
                </a:solidFill>
                <a:latin typeface="微软雅黑" pitchFamily="34" charset="-122"/>
                <a:ea typeface="微软雅黑" pitchFamily="34" charset="-122"/>
              </a:rPr>
              <a:t>技术标准</a:t>
            </a:r>
            <a:endParaRPr lang="en-US" altLang="zh-CN" sz="1400" dirty="0" smtClean="0">
              <a:solidFill>
                <a:schemeClr val="bg1"/>
              </a:solidFill>
              <a:latin typeface="微软雅黑" pitchFamily="34" charset="-122"/>
              <a:ea typeface="微软雅黑" pitchFamily="34" charset="-122"/>
            </a:endParaRPr>
          </a:p>
          <a:p>
            <a:pPr algn="ctr"/>
            <a:endParaRPr lang="en-US" altLang="zh-CN" sz="1400" dirty="0">
              <a:solidFill>
                <a:schemeClr val="bg1"/>
              </a:solidFill>
              <a:latin typeface="微软雅黑" pitchFamily="34" charset="-122"/>
              <a:ea typeface="微软雅黑" pitchFamily="34" charset="-122"/>
            </a:endParaRPr>
          </a:p>
          <a:p>
            <a:pPr algn="ctr"/>
            <a:r>
              <a:rPr lang="zh-CN" altLang="en-US" sz="1400" dirty="0" smtClean="0">
                <a:solidFill>
                  <a:schemeClr val="bg1"/>
                </a:solidFill>
                <a:latin typeface="微软雅黑" pitchFamily="34" charset="-122"/>
                <a:ea typeface="微软雅黑" pitchFamily="34" charset="-122"/>
              </a:rPr>
              <a:t>管理规范</a:t>
            </a:r>
            <a:endParaRPr lang="en-US" altLang="zh-CN" sz="1400" dirty="0" smtClean="0">
              <a:solidFill>
                <a:schemeClr val="bg1"/>
              </a:solidFill>
              <a:latin typeface="微软雅黑" pitchFamily="34" charset="-122"/>
              <a:ea typeface="微软雅黑" pitchFamily="34" charset="-122"/>
            </a:endParaRPr>
          </a:p>
          <a:p>
            <a:pPr algn="ctr"/>
            <a:endParaRPr lang="en-US" altLang="zh-CN" sz="1400" dirty="0">
              <a:solidFill>
                <a:schemeClr val="bg1"/>
              </a:solidFill>
              <a:latin typeface="微软雅黑" pitchFamily="34" charset="-122"/>
              <a:ea typeface="微软雅黑" pitchFamily="34" charset="-122"/>
            </a:endParaRPr>
          </a:p>
          <a:p>
            <a:pPr algn="ctr"/>
            <a:r>
              <a:rPr lang="zh-CN" altLang="en-US" sz="1400" dirty="0" smtClean="0">
                <a:solidFill>
                  <a:schemeClr val="bg1"/>
                </a:solidFill>
                <a:latin typeface="微软雅黑" pitchFamily="34" charset="-122"/>
                <a:ea typeface="微软雅黑" pitchFamily="34" charset="-122"/>
              </a:rPr>
              <a:t>业务规范</a:t>
            </a:r>
            <a:endParaRPr lang="en-US" altLang="zh-CN" sz="1400" dirty="0" smtClean="0">
              <a:solidFill>
                <a:schemeClr val="bg1"/>
              </a:solidFill>
              <a:latin typeface="微软雅黑" pitchFamily="34" charset="-122"/>
              <a:ea typeface="微软雅黑" pitchFamily="34" charset="-122"/>
            </a:endParaRPr>
          </a:p>
          <a:p>
            <a:pPr algn="ctr"/>
            <a:endParaRPr lang="en-US" altLang="zh-CN" sz="1600" dirty="0" smtClean="0">
              <a:solidFill>
                <a:schemeClr val="tx1"/>
              </a:solidFill>
              <a:latin typeface="微软雅黑" pitchFamily="34" charset="-122"/>
              <a:ea typeface="微软雅黑" pitchFamily="34" charset="-122"/>
            </a:endParaRPr>
          </a:p>
          <a:p>
            <a:pPr algn="ctr"/>
            <a:endParaRPr lang="en-US" altLang="zh-CN" sz="1600" dirty="0">
              <a:solidFill>
                <a:schemeClr val="tx1"/>
              </a:solidFill>
              <a:latin typeface="微软雅黑" pitchFamily="34" charset="-122"/>
              <a:ea typeface="微软雅黑" pitchFamily="34" charset="-122"/>
            </a:endParaRPr>
          </a:p>
          <a:p>
            <a:pPr algn="ctr"/>
            <a:endParaRPr lang="en-US" altLang="zh-CN" sz="1600" dirty="0" smtClean="0">
              <a:solidFill>
                <a:schemeClr val="tx1"/>
              </a:solidFill>
              <a:latin typeface="微软雅黑" pitchFamily="34" charset="-122"/>
              <a:ea typeface="微软雅黑" pitchFamily="34" charset="-122"/>
            </a:endParaRPr>
          </a:p>
        </p:txBody>
      </p:sp>
      <p:sp>
        <p:nvSpPr>
          <p:cNvPr id="22" name="圆角矩形 21"/>
          <p:cNvSpPr/>
          <p:nvPr/>
        </p:nvSpPr>
        <p:spPr>
          <a:xfrm>
            <a:off x="10973688" y="1238757"/>
            <a:ext cx="705434" cy="5474981"/>
          </a:xfrm>
          <a:prstGeom prst="roundRect">
            <a:avLst>
              <a:gd name="adj" fmla="val 5797"/>
            </a:avLst>
          </a:prstGeom>
          <a:solidFill>
            <a:srgbClr val="093FB7"/>
          </a:solidFill>
        </p:spPr>
        <p:style>
          <a:lnRef idx="0">
            <a:schemeClr val="accent3"/>
          </a:lnRef>
          <a:fillRef idx="3">
            <a:schemeClr val="accent3"/>
          </a:fillRef>
          <a:effectRef idx="3">
            <a:schemeClr val="accent3"/>
          </a:effectRef>
          <a:fontRef idx="minor">
            <a:schemeClr val="lt1"/>
          </a:fontRef>
        </p:style>
        <p:txBody>
          <a:bodyPr rtlCol="0" anchor="t"/>
          <a:lstStyle/>
          <a:p>
            <a:pPr algn="ctr"/>
            <a:endParaRPr lang="en-US" altLang="zh-CN" sz="1600" dirty="0" smtClean="0">
              <a:solidFill>
                <a:schemeClr val="tx1"/>
              </a:solidFill>
              <a:latin typeface="微软雅黑" pitchFamily="34" charset="-122"/>
              <a:ea typeface="微软雅黑" pitchFamily="34" charset="-122"/>
            </a:endParaRPr>
          </a:p>
          <a:p>
            <a:pPr algn="ctr"/>
            <a:endParaRPr lang="en-US" altLang="zh-CN" sz="1600" dirty="0" smtClean="0">
              <a:solidFill>
                <a:schemeClr val="tx1"/>
              </a:solidFill>
              <a:latin typeface="微软雅黑" pitchFamily="34" charset="-122"/>
              <a:ea typeface="微软雅黑" pitchFamily="34" charset="-122"/>
            </a:endParaRPr>
          </a:p>
          <a:p>
            <a:pPr algn="ctr"/>
            <a:endParaRPr lang="en-US" altLang="zh-CN" sz="1600" dirty="0">
              <a:solidFill>
                <a:schemeClr val="tx1"/>
              </a:solidFill>
              <a:latin typeface="微软雅黑" pitchFamily="34" charset="-122"/>
              <a:ea typeface="微软雅黑" pitchFamily="34" charset="-122"/>
            </a:endParaRPr>
          </a:p>
          <a:p>
            <a:pPr algn="ctr"/>
            <a:endParaRPr lang="en-US" altLang="zh-CN" sz="1600" dirty="0">
              <a:solidFill>
                <a:schemeClr val="tx1"/>
              </a:solidFill>
              <a:latin typeface="微软雅黑" pitchFamily="34" charset="-122"/>
              <a:ea typeface="微软雅黑" pitchFamily="34" charset="-122"/>
            </a:endParaRPr>
          </a:p>
          <a:p>
            <a:pPr algn="ctr"/>
            <a:r>
              <a:rPr lang="zh-CN" altLang="en-US" sz="1600" dirty="0" smtClean="0">
                <a:solidFill>
                  <a:schemeClr val="bg1"/>
                </a:solidFill>
                <a:latin typeface="微软雅黑" pitchFamily="34" charset="-122"/>
                <a:ea typeface="微软雅黑" pitchFamily="34" charset="-122"/>
              </a:rPr>
              <a:t>安全运行维护体系</a:t>
            </a:r>
            <a:endParaRPr lang="en-US" altLang="zh-CN" sz="1600" dirty="0" smtClean="0">
              <a:solidFill>
                <a:schemeClr val="bg1"/>
              </a:solidFill>
              <a:latin typeface="微软雅黑" pitchFamily="34" charset="-122"/>
              <a:ea typeface="微软雅黑" pitchFamily="34" charset="-122"/>
            </a:endParaRPr>
          </a:p>
          <a:p>
            <a:pPr algn="ctr"/>
            <a:endParaRPr lang="en-US" altLang="zh-CN" sz="1600" dirty="0">
              <a:solidFill>
                <a:schemeClr val="bg1"/>
              </a:solidFill>
              <a:latin typeface="微软雅黑" pitchFamily="34" charset="-122"/>
              <a:ea typeface="微软雅黑" pitchFamily="34" charset="-122"/>
            </a:endParaRPr>
          </a:p>
          <a:p>
            <a:pPr algn="ctr"/>
            <a:r>
              <a:rPr lang="zh-CN" altLang="en-US" sz="1400" dirty="0" smtClean="0">
                <a:solidFill>
                  <a:schemeClr val="bg1"/>
                </a:solidFill>
                <a:latin typeface="微软雅黑" pitchFamily="34" charset="-122"/>
                <a:ea typeface="微软雅黑" pitchFamily="34" charset="-122"/>
              </a:rPr>
              <a:t>数据产品加工</a:t>
            </a:r>
            <a:endParaRPr lang="en-US" altLang="zh-CN" sz="1400" dirty="0" smtClean="0">
              <a:solidFill>
                <a:schemeClr val="bg1"/>
              </a:solidFill>
              <a:latin typeface="微软雅黑" pitchFamily="34" charset="-122"/>
              <a:ea typeface="微软雅黑" pitchFamily="34" charset="-122"/>
            </a:endParaRPr>
          </a:p>
          <a:p>
            <a:pPr algn="ctr"/>
            <a:endParaRPr lang="en-US" altLang="zh-CN" sz="1400" dirty="0">
              <a:solidFill>
                <a:schemeClr val="bg1"/>
              </a:solidFill>
              <a:latin typeface="微软雅黑" pitchFamily="34" charset="-122"/>
              <a:ea typeface="微软雅黑" pitchFamily="34" charset="-122"/>
            </a:endParaRPr>
          </a:p>
          <a:p>
            <a:pPr algn="ctr"/>
            <a:r>
              <a:rPr lang="zh-CN" altLang="en-US" sz="1400" dirty="0" smtClean="0">
                <a:solidFill>
                  <a:schemeClr val="bg1"/>
                </a:solidFill>
                <a:latin typeface="微软雅黑" pitchFamily="34" charset="-122"/>
                <a:ea typeface="微软雅黑" pitchFamily="34" charset="-122"/>
              </a:rPr>
              <a:t>数据获取服务</a:t>
            </a:r>
            <a:endParaRPr lang="en-US" altLang="zh-CN" sz="1400" dirty="0" smtClean="0">
              <a:solidFill>
                <a:schemeClr val="bg1"/>
              </a:solidFill>
              <a:latin typeface="微软雅黑" pitchFamily="34" charset="-122"/>
              <a:ea typeface="微软雅黑" pitchFamily="34" charset="-122"/>
            </a:endParaRPr>
          </a:p>
          <a:p>
            <a:pPr algn="ctr"/>
            <a:endParaRPr lang="en-US" altLang="zh-CN" sz="1400" dirty="0">
              <a:solidFill>
                <a:schemeClr val="bg1"/>
              </a:solidFill>
              <a:latin typeface="微软雅黑" pitchFamily="34" charset="-122"/>
              <a:ea typeface="微软雅黑" pitchFamily="34" charset="-122"/>
            </a:endParaRPr>
          </a:p>
          <a:p>
            <a:pPr algn="ctr"/>
            <a:r>
              <a:rPr lang="zh-CN" altLang="en-US" sz="1400" dirty="0" smtClean="0">
                <a:solidFill>
                  <a:schemeClr val="bg1"/>
                </a:solidFill>
                <a:latin typeface="微软雅黑" pitchFamily="34" charset="-122"/>
                <a:ea typeface="微软雅黑" pitchFamily="34" charset="-122"/>
              </a:rPr>
              <a:t>数据整理服务</a:t>
            </a:r>
            <a:endParaRPr lang="en-US" altLang="zh-CN" sz="1400" dirty="0" smtClean="0">
              <a:solidFill>
                <a:schemeClr val="bg1"/>
              </a:solidFill>
              <a:latin typeface="微软雅黑" pitchFamily="34" charset="-122"/>
              <a:ea typeface="微软雅黑" pitchFamily="34" charset="-122"/>
            </a:endParaRPr>
          </a:p>
          <a:p>
            <a:pPr algn="ctr"/>
            <a:endParaRPr lang="en-US" altLang="zh-CN" sz="1600" dirty="0">
              <a:solidFill>
                <a:schemeClr val="tx1"/>
              </a:solidFill>
              <a:latin typeface="微软雅黑" pitchFamily="34" charset="-122"/>
              <a:ea typeface="微软雅黑" pitchFamily="34" charset="-122"/>
            </a:endParaRPr>
          </a:p>
        </p:txBody>
      </p:sp>
      <p:sp>
        <p:nvSpPr>
          <p:cNvPr id="23" name="矩形 22"/>
          <p:cNvSpPr/>
          <p:nvPr/>
        </p:nvSpPr>
        <p:spPr>
          <a:xfrm>
            <a:off x="2616766" y="1249430"/>
            <a:ext cx="8211552" cy="697244"/>
          </a:xfrm>
          <a:prstGeom prst="rect">
            <a:avLst/>
          </a:prstGeom>
          <a:solidFill>
            <a:schemeClr val="bg1"/>
          </a:solidFill>
          <a:ln>
            <a:solidFill>
              <a:srgbClr val="093FB7"/>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zh-CN" altLang="en-US">
              <a:latin typeface="微软雅黑" pitchFamily="34" charset="-122"/>
              <a:ea typeface="微软雅黑" pitchFamily="34" charset="-122"/>
            </a:endParaRPr>
          </a:p>
        </p:txBody>
      </p:sp>
      <p:sp>
        <p:nvSpPr>
          <p:cNvPr id="24" name="圆角矩形 23"/>
          <p:cNvSpPr/>
          <p:nvPr/>
        </p:nvSpPr>
        <p:spPr>
          <a:xfrm>
            <a:off x="3092798" y="1309698"/>
            <a:ext cx="3015041" cy="546771"/>
          </a:xfrm>
          <a:prstGeom prst="roundRect">
            <a:avLst/>
          </a:prstGeom>
          <a:solidFill>
            <a:srgbClr val="093FB7"/>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zh-CN" altLang="en-US" dirty="0" smtClean="0">
                <a:latin typeface="微软雅黑" pitchFamily="34" charset="-122"/>
                <a:ea typeface="微软雅黑" pitchFamily="34" charset="-122"/>
              </a:rPr>
              <a:t>政务外网门户</a:t>
            </a:r>
            <a:endParaRPr lang="zh-CN" altLang="en-US" dirty="0">
              <a:latin typeface="微软雅黑" pitchFamily="34" charset="-122"/>
              <a:ea typeface="微软雅黑" pitchFamily="34" charset="-122"/>
            </a:endParaRPr>
          </a:p>
        </p:txBody>
      </p:sp>
      <p:sp>
        <p:nvSpPr>
          <p:cNvPr id="25" name="圆角矩形 24"/>
          <p:cNvSpPr/>
          <p:nvPr/>
        </p:nvSpPr>
        <p:spPr>
          <a:xfrm>
            <a:off x="7146424" y="1299045"/>
            <a:ext cx="3244017" cy="546771"/>
          </a:xfrm>
          <a:prstGeom prst="roundRect">
            <a:avLst/>
          </a:prstGeom>
          <a:solidFill>
            <a:srgbClr val="093FB7"/>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zh-CN" altLang="en-US" dirty="0" smtClean="0">
                <a:latin typeface="微软雅黑" pitchFamily="34" charset="-122"/>
                <a:ea typeface="微软雅黑" pitchFamily="34" charset="-122"/>
              </a:rPr>
              <a:t>互联网门户</a:t>
            </a:r>
            <a:endParaRPr lang="zh-CN" altLang="en-US" dirty="0">
              <a:latin typeface="微软雅黑" pitchFamily="34" charset="-122"/>
              <a:ea typeface="微软雅黑" pitchFamily="34" charset="-122"/>
            </a:endParaRPr>
          </a:p>
        </p:txBody>
      </p:sp>
      <p:sp>
        <p:nvSpPr>
          <p:cNvPr id="26" name="圆角矩形 25"/>
          <p:cNvSpPr/>
          <p:nvPr/>
        </p:nvSpPr>
        <p:spPr>
          <a:xfrm>
            <a:off x="5075304" y="4222058"/>
            <a:ext cx="2442489" cy="688072"/>
          </a:xfrm>
          <a:prstGeom prst="roundRect">
            <a:avLst>
              <a:gd name="adj" fmla="val 5797"/>
            </a:avLst>
          </a:prstGeom>
          <a:solidFill>
            <a:srgbClr val="093FB7"/>
          </a:solidFill>
        </p:spPr>
        <p:style>
          <a:lnRef idx="3">
            <a:schemeClr val="lt1"/>
          </a:lnRef>
          <a:fillRef idx="1">
            <a:schemeClr val="accent1"/>
          </a:fillRef>
          <a:effectRef idx="1">
            <a:schemeClr val="accent1"/>
          </a:effectRef>
          <a:fontRef idx="minor">
            <a:schemeClr val="lt1"/>
          </a:fontRef>
        </p:style>
        <p:txBody>
          <a:bodyPr rtlCol="0" anchor="b"/>
          <a:lstStyle/>
          <a:p>
            <a:pPr algn="ctr"/>
            <a:r>
              <a:rPr lang="zh-CN" altLang="en-US" dirty="0" smtClean="0">
                <a:solidFill>
                  <a:schemeClr val="bg1"/>
                </a:solidFill>
                <a:latin typeface="微软雅黑" pitchFamily="34" charset="-122"/>
                <a:ea typeface="微软雅黑" pitchFamily="34" charset="-122"/>
              </a:rPr>
              <a:t>动态数据</a:t>
            </a:r>
            <a:endParaRPr lang="zh-CN" altLang="en-US" dirty="0">
              <a:solidFill>
                <a:schemeClr val="bg1"/>
              </a:solidFill>
              <a:latin typeface="微软雅黑" pitchFamily="34" charset="-122"/>
              <a:ea typeface="微软雅黑" pitchFamily="34" charset="-122"/>
            </a:endParaRPr>
          </a:p>
        </p:txBody>
      </p:sp>
      <p:sp>
        <p:nvSpPr>
          <p:cNvPr id="27" name="圆角矩形 26"/>
          <p:cNvSpPr/>
          <p:nvPr/>
        </p:nvSpPr>
        <p:spPr>
          <a:xfrm>
            <a:off x="2718911" y="4234376"/>
            <a:ext cx="2214031" cy="675753"/>
          </a:xfrm>
          <a:prstGeom prst="roundRect">
            <a:avLst>
              <a:gd name="adj" fmla="val 5797"/>
            </a:avLst>
          </a:prstGeom>
          <a:solidFill>
            <a:srgbClr val="093FB7"/>
          </a:solidFill>
        </p:spPr>
        <p:style>
          <a:lnRef idx="3">
            <a:schemeClr val="lt1"/>
          </a:lnRef>
          <a:fillRef idx="1">
            <a:schemeClr val="accent1"/>
          </a:fillRef>
          <a:effectRef idx="1">
            <a:schemeClr val="accent1"/>
          </a:effectRef>
          <a:fontRef idx="minor">
            <a:schemeClr val="lt1"/>
          </a:fontRef>
        </p:style>
        <p:txBody>
          <a:bodyPr rtlCol="0" anchor="b"/>
          <a:lstStyle/>
          <a:p>
            <a:pPr algn="ctr"/>
            <a:r>
              <a:rPr lang="zh-CN" altLang="en-US" dirty="0" smtClean="0">
                <a:solidFill>
                  <a:schemeClr val="bg1"/>
                </a:solidFill>
                <a:latin typeface="微软雅黑" pitchFamily="34" charset="-122"/>
                <a:ea typeface="微软雅黑" pitchFamily="34" charset="-122"/>
              </a:rPr>
              <a:t>非结构化数据</a:t>
            </a:r>
            <a:endParaRPr lang="zh-CN" altLang="en-US" dirty="0">
              <a:solidFill>
                <a:schemeClr val="bg1"/>
              </a:solidFill>
              <a:latin typeface="微软雅黑" pitchFamily="34" charset="-122"/>
              <a:ea typeface="微软雅黑" pitchFamily="34" charset="-122"/>
            </a:endParaRPr>
          </a:p>
        </p:txBody>
      </p:sp>
      <p:sp>
        <p:nvSpPr>
          <p:cNvPr id="28" name="流程图: 磁盘 27"/>
          <p:cNvSpPr/>
          <p:nvPr/>
        </p:nvSpPr>
        <p:spPr>
          <a:xfrm>
            <a:off x="8010663" y="4267884"/>
            <a:ext cx="1030309" cy="433206"/>
          </a:xfrm>
          <a:prstGeom prst="flowChartMagneticDisk">
            <a:avLst/>
          </a:prstGeom>
          <a:solidFill>
            <a:schemeClr val="bg1"/>
          </a:solidFill>
          <a:ln>
            <a:solidFill>
              <a:srgbClr val="093F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093FB7"/>
                </a:solidFill>
                <a:latin typeface="微软雅黑" pitchFamily="34" charset="-122"/>
                <a:ea typeface="微软雅黑" pitchFamily="34" charset="-122"/>
              </a:rPr>
              <a:t>企业</a:t>
            </a:r>
            <a:endParaRPr lang="zh-CN" altLang="en-US" sz="1400" dirty="0">
              <a:solidFill>
                <a:srgbClr val="093FB7"/>
              </a:solidFill>
              <a:latin typeface="微软雅黑" pitchFamily="34" charset="-122"/>
              <a:ea typeface="微软雅黑" pitchFamily="34" charset="-122"/>
            </a:endParaRPr>
          </a:p>
        </p:txBody>
      </p:sp>
      <p:sp>
        <p:nvSpPr>
          <p:cNvPr id="29" name="流程图: 磁盘 28"/>
          <p:cNvSpPr/>
          <p:nvPr/>
        </p:nvSpPr>
        <p:spPr>
          <a:xfrm>
            <a:off x="5968757" y="4340180"/>
            <a:ext cx="578349" cy="154547"/>
          </a:xfrm>
          <a:prstGeom prst="flowChartMagneticDisk">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流程图: 磁盘 29"/>
          <p:cNvSpPr/>
          <p:nvPr/>
        </p:nvSpPr>
        <p:spPr>
          <a:xfrm>
            <a:off x="3454341" y="4340180"/>
            <a:ext cx="578349" cy="154547"/>
          </a:xfrm>
          <a:prstGeom prst="flowChartMagneticDisk">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流程图: 磁盘 30"/>
          <p:cNvSpPr/>
          <p:nvPr/>
        </p:nvSpPr>
        <p:spPr>
          <a:xfrm>
            <a:off x="5981616" y="5206766"/>
            <a:ext cx="578349" cy="154547"/>
          </a:xfrm>
          <a:prstGeom prst="flowChartMagneticDisk">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流程图: 磁盘 31"/>
          <p:cNvSpPr/>
          <p:nvPr/>
        </p:nvSpPr>
        <p:spPr>
          <a:xfrm>
            <a:off x="3454341" y="5217657"/>
            <a:ext cx="578349" cy="154547"/>
          </a:xfrm>
          <a:prstGeom prst="flowChartMagneticDisk">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流程图: 磁盘 32"/>
          <p:cNvSpPr/>
          <p:nvPr/>
        </p:nvSpPr>
        <p:spPr>
          <a:xfrm>
            <a:off x="7777363" y="4774635"/>
            <a:ext cx="965312" cy="433206"/>
          </a:xfrm>
          <a:prstGeom prst="flowChartMagneticDisk">
            <a:avLst/>
          </a:prstGeom>
          <a:solidFill>
            <a:schemeClr val="bg1"/>
          </a:solidFill>
          <a:ln>
            <a:solidFill>
              <a:srgbClr val="093F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093FB7"/>
                </a:solidFill>
                <a:latin typeface="微软雅黑" pitchFamily="34" charset="-122"/>
                <a:ea typeface="微软雅黑" pitchFamily="34" charset="-122"/>
              </a:rPr>
              <a:t>个人</a:t>
            </a:r>
          </a:p>
        </p:txBody>
      </p:sp>
      <p:sp>
        <p:nvSpPr>
          <p:cNvPr id="34" name="流程图: 磁盘 33"/>
          <p:cNvSpPr/>
          <p:nvPr/>
        </p:nvSpPr>
        <p:spPr>
          <a:xfrm>
            <a:off x="9367998" y="4292332"/>
            <a:ext cx="940479" cy="433206"/>
          </a:xfrm>
          <a:prstGeom prst="flowChartMagneticDisk">
            <a:avLst/>
          </a:prstGeom>
          <a:solidFill>
            <a:schemeClr val="bg1"/>
          </a:solidFill>
          <a:ln>
            <a:solidFill>
              <a:srgbClr val="093F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093FB7"/>
                </a:solidFill>
                <a:latin typeface="微软雅黑" pitchFamily="34" charset="-122"/>
                <a:ea typeface="微软雅黑" pitchFamily="34" charset="-122"/>
              </a:rPr>
              <a:t>社会组织</a:t>
            </a:r>
            <a:endParaRPr lang="zh-CN" altLang="en-US" sz="1400" dirty="0">
              <a:solidFill>
                <a:srgbClr val="093FB7"/>
              </a:solidFill>
              <a:latin typeface="微软雅黑" pitchFamily="34" charset="-122"/>
              <a:ea typeface="微软雅黑" pitchFamily="34" charset="-122"/>
            </a:endParaRPr>
          </a:p>
        </p:txBody>
      </p:sp>
      <p:sp>
        <p:nvSpPr>
          <p:cNvPr id="35" name="流程图: 磁盘 34"/>
          <p:cNvSpPr/>
          <p:nvPr/>
        </p:nvSpPr>
        <p:spPr>
          <a:xfrm>
            <a:off x="9814108" y="4789933"/>
            <a:ext cx="940479" cy="433206"/>
          </a:xfrm>
          <a:prstGeom prst="flowChartMagneticDisk">
            <a:avLst/>
          </a:prstGeom>
          <a:solidFill>
            <a:schemeClr val="bg1"/>
          </a:solidFill>
          <a:ln>
            <a:solidFill>
              <a:srgbClr val="093F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093FB7"/>
                </a:solidFill>
                <a:latin typeface="微软雅黑" pitchFamily="34" charset="-122"/>
                <a:ea typeface="微软雅黑" pitchFamily="34" charset="-122"/>
              </a:rPr>
              <a:t>事业单位</a:t>
            </a:r>
            <a:endParaRPr lang="zh-CN" altLang="en-US" sz="1400" dirty="0">
              <a:solidFill>
                <a:srgbClr val="093FB7"/>
              </a:solidFill>
              <a:latin typeface="微软雅黑" pitchFamily="34" charset="-122"/>
              <a:ea typeface="微软雅黑" pitchFamily="34" charset="-122"/>
            </a:endParaRPr>
          </a:p>
        </p:txBody>
      </p:sp>
      <p:sp>
        <p:nvSpPr>
          <p:cNvPr id="36" name="文本框 35"/>
          <p:cNvSpPr txBox="1"/>
          <p:nvPr/>
        </p:nvSpPr>
        <p:spPr>
          <a:xfrm>
            <a:off x="1431871" y="6282132"/>
            <a:ext cx="1395429"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数据源</a:t>
            </a:r>
            <a:endParaRPr lang="zh-CN" altLang="en-US" dirty="0">
              <a:latin typeface="微软雅黑" pitchFamily="34" charset="-122"/>
              <a:ea typeface="微软雅黑" pitchFamily="34" charset="-122"/>
            </a:endParaRPr>
          </a:p>
        </p:txBody>
      </p:sp>
      <p:sp>
        <p:nvSpPr>
          <p:cNvPr id="37" name="文本框 36"/>
          <p:cNvSpPr txBox="1"/>
          <p:nvPr/>
        </p:nvSpPr>
        <p:spPr>
          <a:xfrm>
            <a:off x="1380713" y="5006536"/>
            <a:ext cx="1700043"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数据共享</a:t>
            </a:r>
            <a:endParaRPr lang="zh-CN" altLang="en-US" dirty="0">
              <a:latin typeface="微软雅黑" pitchFamily="34" charset="-122"/>
              <a:ea typeface="微软雅黑" pitchFamily="34" charset="-122"/>
            </a:endParaRPr>
          </a:p>
        </p:txBody>
      </p:sp>
      <p:sp>
        <p:nvSpPr>
          <p:cNvPr id="38" name="文本框 37"/>
          <p:cNvSpPr txBox="1"/>
          <p:nvPr/>
        </p:nvSpPr>
        <p:spPr>
          <a:xfrm>
            <a:off x="1313367" y="3291939"/>
            <a:ext cx="1700043"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应用支撑</a:t>
            </a:r>
            <a:endParaRPr lang="zh-CN" altLang="en-US" dirty="0">
              <a:latin typeface="微软雅黑" pitchFamily="34" charset="-122"/>
              <a:ea typeface="微软雅黑" pitchFamily="34" charset="-122"/>
            </a:endParaRPr>
          </a:p>
        </p:txBody>
      </p:sp>
      <p:sp>
        <p:nvSpPr>
          <p:cNvPr id="39" name="文本框 38"/>
          <p:cNvSpPr txBox="1"/>
          <p:nvPr/>
        </p:nvSpPr>
        <p:spPr>
          <a:xfrm>
            <a:off x="1341239" y="1667627"/>
            <a:ext cx="1700043"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应用和门户</a:t>
            </a:r>
            <a:endParaRPr lang="zh-CN" altLang="en-US" dirty="0">
              <a:latin typeface="微软雅黑" pitchFamily="34" charset="-122"/>
              <a:ea typeface="微软雅黑" pitchFamily="34" charset="-122"/>
            </a:endParaRPr>
          </a:p>
        </p:txBody>
      </p:sp>
      <p:cxnSp>
        <p:nvCxnSpPr>
          <p:cNvPr id="40" name="直接连接符 39"/>
          <p:cNvCxnSpPr/>
          <p:nvPr/>
        </p:nvCxnSpPr>
        <p:spPr>
          <a:xfrm>
            <a:off x="1403798" y="2670312"/>
            <a:ext cx="1921304" cy="0"/>
          </a:xfrm>
          <a:prstGeom prst="line">
            <a:avLst/>
          </a:prstGeom>
          <a:ln w="19050">
            <a:solidFill>
              <a:srgbClr val="093FB7"/>
            </a:solidFill>
            <a:prstDash val="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1403798" y="4166221"/>
            <a:ext cx="1921304" cy="0"/>
          </a:xfrm>
          <a:prstGeom prst="line">
            <a:avLst/>
          </a:prstGeom>
          <a:ln w="19050">
            <a:solidFill>
              <a:srgbClr val="093FB7"/>
            </a:solidFill>
            <a:prstDash val="dash"/>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1403798" y="6083601"/>
            <a:ext cx="1921304" cy="0"/>
          </a:xfrm>
          <a:prstGeom prst="line">
            <a:avLst/>
          </a:prstGeom>
          <a:ln w="19050">
            <a:solidFill>
              <a:srgbClr val="093FB7"/>
            </a:solidFill>
            <a:prstDash val="dash"/>
          </a:ln>
        </p:spPr>
        <p:style>
          <a:lnRef idx="1">
            <a:schemeClr val="accent1"/>
          </a:lnRef>
          <a:fillRef idx="0">
            <a:schemeClr val="accent1"/>
          </a:fillRef>
          <a:effectRef idx="0">
            <a:schemeClr val="accent1"/>
          </a:effectRef>
          <a:fontRef idx="minor">
            <a:schemeClr val="tx1"/>
          </a:fontRef>
        </p:style>
      </p:cxnSp>
      <p:sp>
        <p:nvSpPr>
          <p:cNvPr id="43" name="圆角矩形 42"/>
          <p:cNvSpPr/>
          <p:nvPr/>
        </p:nvSpPr>
        <p:spPr>
          <a:xfrm>
            <a:off x="4761323" y="6228428"/>
            <a:ext cx="1656184" cy="493883"/>
          </a:xfrm>
          <a:prstGeom prst="roundRect">
            <a:avLst>
              <a:gd name="adj" fmla="val 5797"/>
            </a:avLst>
          </a:prstGeom>
          <a:solidFill>
            <a:srgbClr val="093FB7"/>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zh-CN" altLang="en-US" dirty="0">
                <a:solidFill>
                  <a:schemeClr val="bg1"/>
                </a:solidFill>
                <a:latin typeface="微软雅黑" pitchFamily="34" charset="-122"/>
                <a:ea typeface="微软雅黑" pitchFamily="34" charset="-122"/>
              </a:rPr>
              <a:t>部门</a:t>
            </a:r>
            <a:r>
              <a:rPr lang="zh-CN" altLang="en-US" dirty="0" smtClean="0">
                <a:solidFill>
                  <a:schemeClr val="bg1"/>
                </a:solidFill>
                <a:latin typeface="微软雅黑" pitchFamily="34" charset="-122"/>
                <a:ea typeface="微软雅黑" pitchFamily="34" charset="-122"/>
              </a:rPr>
              <a:t>数据</a:t>
            </a:r>
            <a:endParaRPr lang="zh-CN" altLang="en-US" dirty="0">
              <a:solidFill>
                <a:schemeClr val="bg1"/>
              </a:solidFill>
              <a:latin typeface="微软雅黑" pitchFamily="34" charset="-122"/>
              <a:ea typeface="微软雅黑" pitchFamily="34" charset="-122"/>
            </a:endParaRPr>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 name="五边形 43"/>
          <p:cNvSpPr/>
          <p:nvPr/>
        </p:nvSpPr>
        <p:spPr>
          <a:xfrm>
            <a:off x="-9525" y="486410"/>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83020" y="325182"/>
            <a:ext cx="8586943"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微软雅黑" charset="0"/>
                <a:ea typeface="微软雅黑" charset="0"/>
              </a:rPr>
              <a:t>大</a:t>
            </a:r>
            <a:r>
              <a:rPr lang="zh-CN" altLang="en-US" sz="2800" b="1" dirty="0" smtClean="0">
                <a:solidFill>
                  <a:schemeClr val="bg1"/>
                </a:solidFill>
                <a:latin typeface="微软雅黑" charset="0"/>
                <a:ea typeface="微软雅黑" charset="0"/>
              </a:rPr>
              <a:t>数据应用场景示例</a:t>
            </a:r>
          </a:p>
        </p:txBody>
      </p:sp>
      <p:pic>
        <p:nvPicPr>
          <p:cNvPr id="45" name="图片 44"/>
          <p:cNvPicPr>
            <a:picLocks noChangeAspect="1"/>
          </p:cNvPicPr>
          <p:nvPr/>
        </p:nvPicPr>
        <p:blipFill>
          <a:blip r:embed="rId2"/>
          <a:stretch>
            <a:fillRect/>
          </a:stretch>
        </p:blipFill>
        <p:spPr>
          <a:xfrm>
            <a:off x="1325629" y="1352488"/>
            <a:ext cx="8494381" cy="5325925"/>
          </a:xfrm>
          <a:prstGeom prst="rect">
            <a:avLst/>
          </a:prstGeom>
        </p:spPr>
      </p:pic>
    </p:spTree>
    <p:extLst>
      <p:ext uri="{BB962C8B-B14F-4D97-AF65-F5344CB8AC3E}">
        <p14:creationId xmlns:p14="http://schemas.microsoft.com/office/powerpoint/2010/main" val="666897595"/>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2247676"/>
            <a:ext cx="12192000" cy="2391171"/>
          </a:xfrm>
          <a:prstGeom prst="rect">
            <a:avLst/>
          </a:prstGeom>
          <a:solidFill>
            <a:srgbClr val="093FB7"/>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a:ea typeface="宋体"/>
              <a:cs typeface="+mn-cs"/>
            </a:endParaRPr>
          </a:p>
        </p:txBody>
      </p:sp>
      <p:sp>
        <p:nvSpPr>
          <p:cNvPr id="4" name="矩形 3"/>
          <p:cNvSpPr/>
          <p:nvPr/>
        </p:nvSpPr>
        <p:spPr>
          <a:xfrm>
            <a:off x="-1" y="4412861"/>
            <a:ext cx="12192000" cy="320962"/>
          </a:xfrm>
          <a:prstGeom prst="rect">
            <a:avLst/>
          </a:prstGeom>
          <a:solidFill>
            <a:srgbClr val="7FA6C7">
              <a:lumMod val="40000"/>
              <a:lumOff val="60000"/>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11" name="文本框 49"/>
          <p:cNvSpPr txBox="1"/>
          <p:nvPr/>
        </p:nvSpPr>
        <p:spPr>
          <a:xfrm>
            <a:off x="962845" y="2942419"/>
            <a:ext cx="10936466" cy="1077218"/>
          </a:xfrm>
          <a:prstGeom prst="rect">
            <a:avLst/>
          </a:prstGeom>
          <a:noFill/>
        </p:spPr>
        <p:txBody>
          <a:bodyPr wrap="square" rtlCol="0">
            <a:spAutoFit/>
          </a:bodyPr>
          <a:lstStyle/>
          <a:p>
            <a:r>
              <a:rPr lang="zh-CN" altLang="en-US" sz="3200" b="1" spc="100" dirty="0" smtClean="0">
                <a:solidFill>
                  <a:schemeClr val="bg1"/>
                </a:solidFill>
                <a:latin typeface="微软雅黑" pitchFamily="34" charset="-122"/>
                <a:ea typeface="微软雅黑" pitchFamily="34" charset="-122"/>
                <a:sym typeface="华文细黑" pitchFamily="2" charset="-122"/>
              </a:rPr>
              <a:t>四、大</a:t>
            </a:r>
            <a:r>
              <a:rPr lang="zh-CN" altLang="en-US" sz="3200" b="1" spc="100" dirty="0">
                <a:solidFill>
                  <a:schemeClr val="bg1"/>
                </a:solidFill>
                <a:latin typeface="微软雅黑" pitchFamily="34" charset="-122"/>
                <a:ea typeface="微软雅黑" pitchFamily="34" charset="-122"/>
                <a:sym typeface="华文细黑" pitchFamily="2" charset="-122"/>
              </a:rPr>
              <a:t>数据综合应用案例：社会</a:t>
            </a:r>
            <a:r>
              <a:rPr lang="zh-CN" altLang="en-US" sz="3200" b="1" spc="100" dirty="0" smtClean="0">
                <a:solidFill>
                  <a:schemeClr val="bg1"/>
                </a:solidFill>
                <a:latin typeface="微软雅黑" pitchFamily="34" charset="-122"/>
                <a:ea typeface="微软雅黑" pitchFamily="34" charset="-122"/>
                <a:sym typeface="华文细黑" pitchFamily="2" charset="-122"/>
              </a:rPr>
              <a:t>信用信息共享交换平台大数据分析系统</a:t>
            </a:r>
            <a:endParaRPr lang="zh-CN" altLang="en-US" sz="3200" b="1" spc="100" dirty="0">
              <a:solidFill>
                <a:schemeClr val="bg1"/>
              </a:solidFill>
              <a:latin typeface="微软雅黑" pitchFamily="34" charset="-122"/>
              <a:ea typeface="微软雅黑" pitchFamily="34" charset="-122"/>
              <a:sym typeface="华文细黑" pitchFamily="2" charset="-122"/>
            </a:endParaRPr>
          </a:p>
        </p:txBody>
      </p:sp>
    </p:spTree>
  </p:cSld>
  <p:clrMapOvr>
    <a:masterClrMapping/>
  </p:clrMapOvr>
  <p:transition spd="slow">
    <p:cov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五边形 2"/>
          <p:cNvSpPr/>
          <p:nvPr/>
        </p:nvSpPr>
        <p:spPr>
          <a:xfrm>
            <a:off x="-9525" y="267335"/>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4"/>
          <p:cNvSpPr txBox="1"/>
          <p:nvPr/>
        </p:nvSpPr>
        <p:spPr>
          <a:xfrm>
            <a:off x="3254052" y="358239"/>
            <a:ext cx="902811" cy="523220"/>
          </a:xfrm>
          <a:prstGeom prst="rect">
            <a:avLst/>
          </a:prstGeom>
          <a:noFill/>
        </p:spPr>
        <p:txBody>
          <a:bodyPr wrap="none" rtlCol="0">
            <a:spAutoFit/>
          </a:bodyPr>
          <a:lstStyle/>
          <a:p>
            <a:pPr algn="just"/>
            <a:r>
              <a:rPr lang="zh-CN" altLang="en-US" sz="2800" b="1" kern="100" dirty="0">
                <a:solidFill>
                  <a:schemeClr val="bg1"/>
                </a:solidFill>
                <a:latin typeface="微软雅黑" pitchFamily="34" charset="-122"/>
                <a:ea typeface="微软雅黑" pitchFamily="34" charset="-122"/>
                <a:cs typeface="Times New Roman" pitchFamily="18" charset="0"/>
              </a:rPr>
              <a:t>概述</a:t>
            </a:r>
            <a:endParaRPr lang="zh-CN" altLang="en-US" sz="2800" b="1" kern="100" dirty="0" smtClean="0">
              <a:solidFill>
                <a:schemeClr val="bg1"/>
              </a:solidFill>
              <a:latin typeface="微软雅黑" pitchFamily="34" charset="-122"/>
              <a:ea typeface="微软雅黑" pitchFamily="34" charset="-122"/>
              <a:cs typeface="Times New Roman" pitchFamily="18" charset="0"/>
            </a:endParaRPr>
          </a:p>
        </p:txBody>
      </p:sp>
      <p:sp>
        <p:nvSpPr>
          <p:cNvPr id="5" name="矩形 4"/>
          <p:cNvSpPr/>
          <p:nvPr/>
        </p:nvSpPr>
        <p:spPr>
          <a:xfrm>
            <a:off x="629786" y="1540136"/>
            <a:ext cx="10064455" cy="3831818"/>
          </a:xfrm>
          <a:prstGeom prst="rect">
            <a:avLst/>
          </a:prstGeom>
        </p:spPr>
        <p:txBody>
          <a:bodyPr wrap="square">
            <a:spAutoFit/>
          </a:bodyPr>
          <a:lstStyle/>
          <a:p>
            <a:pPr indent="302260" fontAlgn="base">
              <a:lnSpc>
                <a:spcPct val="150000"/>
              </a:lnSpc>
            </a:pPr>
            <a:r>
              <a:rPr lang="zh-CN" altLang="zh-CN" kern="0" dirty="0">
                <a:solidFill>
                  <a:srgbClr val="000000"/>
                </a:solidFill>
                <a:latin typeface="Times New Roman" panose="02020603050405020304" pitchFamily="18" charset="0"/>
                <a:cs typeface="宋体" panose="02010600030101010101" pitchFamily="2" charset="-122"/>
              </a:rPr>
              <a:t>全国信用信息共享平台</a:t>
            </a:r>
            <a:r>
              <a:rPr lang="zh-CN" altLang="zh-CN" kern="0" dirty="0" smtClean="0">
                <a:solidFill>
                  <a:srgbClr val="000000"/>
                </a:solidFill>
                <a:latin typeface="Times New Roman" panose="02020603050405020304" pitchFamily="18" charset="0"/>
                <a:cs typeface="宋体" panose="02010600030101010101" pitchFamily="2" charset="-122"/>
              </a:rPr>
              <a:t>项目大</a:t>
            </a:r>
            <a:r>
              <a:rPr lang="zh-CN" altLang="zh-CN" kern="0" dirty="0">
                <a:solidFill>
                  <a:srgbClr val="000000"/>
                </a:solidFill>
                <a:latin typeface="Times New Roman" panose="02020603050405020304" pitchFamily="18" charset="0"/>
                <a:cs typeface="宋体" panose="02010600030101010101" pitchFamily="2" charset="-122"/>
              </a:rPr>
              <a:t>数据分析系统建设是落实党中央、国务院决策部署的重大举措，是改变政府管理模式、解决公共信用监管问题的重要手段。利用大数据分析技术，挖掘事中事后监管规律，发现公共信用管理问题，为公共信用管理综合决策服务，提高公共信用管理决策科学化水平。</a:t>
            </a:r>
            <a:endParaRPr lang="zh-CN" altLang="zh-CN" kern="100" dirty="0">
              <a:latin typeface="Times New Roman" panose="02020603050405020304" pitchFamily="18" charset="0"/>
            </a:endParaRPr>
          </a:p>
          <a:p>
            <a:pPr indent="302260" fontAlgn="base">
              <a:lnSpc>
                <a:spcPct val="150000"/>
              </a:lnSpc>
            </a:pPr>
            <a:r>
              <a:rPr lang="zh-CN" altLang="zh-CN" kern="0" dirty="0">
                <a:solidFill>
                  <a:srgbClr val="000000"/>
                </a:solidFill>
                <a:latin typeface="Times New Roman" panose="02020603050405020304" pitchFamily="18" charset="0"/>
                <a:cs typeface="宋体" panose="02010600030101010101" pitchFamily="2" charset="-122"/>
              </a:rPr>
              <a:t>通过大数据分析系统建设，实现对公共信用数据监测、分析、预测、预警，主要建设内容为大数据基础环境平台、大数据管理平台和信用大数据分析应用平台。其中大数据基础环境平台提供大数据分析系统运行的基础支撑环境；大数据管理平台涵盖了从数据采集、处理、存储、管理、建模挖掘、分析与可视化的全过程；信用大数据分析应用平台提供信用风险监管、监测和预警等领域开展大数据应用。</a:t>
            </a:r>
            <a:endParaRPr lang="zh-CN" altLang="zh-CN" kern="100" dirty="0">
              <a:latin typeface="Times New Roman" panose="02020603050405020304" pitchFamily="18" charset="0"/>
            </a:endParaRPr>
          </a:p>
        </p:txBody>
      </p:sp>
    </p:spTree>
    <p:extLst>
      <p:ext uri="{BB962C8B-B14F-4D97-AF65-F5344CB8AC3E}">
        <p14:creationId xmlns:p14="http://schemas.microsoft.com/office/powerpoint/2010/main" val="1760602239"/>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五边形 2"/>
          <p:cNvSpPr/>
          <p:nvPr/>
        </p:nvSpPr>
        <p:spPr>
          <a:xfrm>
            <a:off x="-9525" y="267335"/>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4"/>
          <p:cNvSpPr txBox="1"/>
          <p:nvPr/>
        </p:nvSpPr>
        <p:spPr>
          <a:xfrm>
            <a:off x="2868531" y="358239"/>
            <a:ext cx="1673856" cy="523220"/>
          </a:xfrm>
          <a:prstGeom prst="rect">
            <a:avLst/>
          </a:prstGeom>
          <a:noFill/>
        </p:spPr>
        <p:txBody>
          <a:bodyPr wrap="none" rtlCol="0">
            <a:spAutoFit/>
          </a:bodyPr>
          <a:lstStyle/>
          <a:p>
            <a:pPr algn="just"/>
            <a:r>
              <a:rPr lang="zh-CN" altLang="en-US" sz="2800" b="1" kern="100" dirty="0" smtClean="0">
                <a:solidFill>
                  <a:schemeClr val="bg1"/>
                </a:solidFill>
                <a:latin typeface="微软雅黑" pitchFamily="34" charset="-122"/>
                <a:ea typeface="微软雅黑" pitchFamily="34" charset="-122"/>
                <a:cs typeface="Times New Roman" pitchFamily="18" charset="0"/>
              </a:rPr>
              <a:t>体系架构</a:t>
            </a:r>
          </a:p>
        </p:txBody>
      </p:sp>
      <p:pic>
        <p:nvPicPr>
          <p:cNvPr id="6" name="图片 5" descr="C:\Users\Jack\Desktop\10.24.png"/>
          <p:cNvPicPr/>
          <p:nvPr/>
        </p:nvPicPr>
        <p:blipFill>
          <a:blip r:embed="rId2">
            <a:extLst>
              <a:ext uri="{28A0092B-C50C-407E-A947-70E740481C1C}">
                <a14:useLocalDpi xmlns:a14="http://schemas.microsoft.com/office/drawing/2010/main" val="0"/>
              </a:ext>
            </a:extLst>
          </a:blip>
          <a:srcRect/>
          <a:stretch>
            <a:fillRect/>
          </a:stretch>
        </p:blipFill>
        <p:spPr bwMode="auto">
          <a:xfrm>
            <a:off x="2527818" y="1357724"/>
            <a:ext cx="6233797" cy="5292458"/>
          </a:xfrm>
          <a:prstGeom prst="rect">
            <a:avLst/>
          </a:prstGeom>
          <a:noFill/>
          <a:ln>
            <a:noFill/>
          </a:ln>
        </p:spPr>
      </p:pic>
    </p:spTree>
    <p:extLst>
      <p:ext uri="{BB962C8B-B14F-4D97-AF65-F5344CB8AC3E}">
        <p14:creationId xmlns:p14="http://schemas.microsoft.com/office/powerpoint/2010/main" val="1851142623"/>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五边形 2"/>
          <p:cNvSpPr/>
          <p:nvPr/>
        </p:nvSpPr>
        <p:spPr>
          <a:xfrm>
            <a:off x="-9525" y="267335"/>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4"/>
          <p:cNvSpPr txBox="1"/>
          <p:nvPr/>
        </p:nvSpPr>
        <p:spPr>
          <a:xfrm>
            <a:off x="2535909" y="358239"/>
            <a:ext cx="2339102" cy="523220"/>
          </a:xfrm>
          <a:prstGeom prst="rect">
            <a:avLst/>
          </a:prstGeom>
          <a:noFill/>
        </p:spPr>
        <p:txBody>
          <a:bodyPr wrap="none" rtlCol="0">
            <a:spAutoFit/>
          </a:bodyPr>
          <a:lstStyle/>
          <a:p>
            <a:pPr algn="just"/>
            <a:r>
              <a:rPr lang="zh-CN" altLang="en-US" sz="2800" b="1" kern="100" dirty="0" smtClean="0">
                <a:solidFill>
                  <a:schemeClr val="bg1"/>
                </a:solidFill>
                <a:latin typeface="微软雅黑" pitchFamily="34" charset="-122"/>
                <a:ea typeface="微软雅黑" pitchFamily="34" charset="-122"/>
                <a:cs typeface="Times New Roman" pitchFamily="18" charset="0"/>
              </a:rPr>
              <a:t>基础管理平台</a:t>
            </a:r>
          </a:p>
        </p:txBody>
      </p:sp>
      <p:pic>
        <p:nvPicPr>
          <p:cNvPr id="6" name="图片 5"/>
          <p:cNvPicPr/>
          <p:nvPr/>
        </p:nvPicPr>
        <p:blipFill>
          <a:blip r:embed="rId2">
            <a:extLst>
              <a:ext uri="{28A0092B-C50C-407E-A947-70E740481C1C}">
                <a14:useLocalDpi xmlns:a14="http://schemas.microsoft.com/office/drawing/2010/main" val="0"/>
              </a:ext>
            </a:extLst>
          </a:blip>
          <a:stretch>
            <a:fillRect/>
          </a:stretch>
        </p:blipFill>
        <p:spPr>
          <a:xfrm>
            <a:off x="379552" y="2115904"/>
            <a:ext cx="5513141" cy="3029501"/>
          </a:xfrm>
          <a:prstGeom prst="rect">
            <a:avLst/>
          </a:prstGeom>
        </p:spPr>
      </p:pic>
      <p:pic>
        <p:nvPicPr>
          <p:cNvPr id="7" name="图片 6" descr="C:\Users\Jack\Desktop\251.png"/>
          <p:cNvPicPr/>
          <p:nvPr/>
        </p:nvPicPr>
        <p:blipFill>
          <a:blip r:embed="rId3">
            <a:extLst>
              <a:ext uri="{28A0092B-C50C-407E-A947-70E740481C1C}">
                <a14:useLocalDpi xmlns:a14="http://schemas.microsoft.com/office/drawing/2010/main" val="0"/>
              </a:ext>
            </a:extLst>
          </a:blip>
          <a:srcRect/>
          <a:stretch>
            <a:fillRect/>
          </a:stretch>
        </p:blipFill>
        <p:spPr bwMode="auto">
          <a:xfrm>
            <a:off x="6498258" y="2238549"/>
            <a:ext cx="5363183" cy="2784212"/>
          </a:xfrm>
          <a:prstGeom prst="rect">
            <a:avLst/>
          </a:prstGeom>
          <a:noFill/>
          <a:ln>
            <a:noFill/>
          </a:ln>
        </p:spPr>
      </p:pic>
    </p:spTree>
    <p:extLst>
      <p:ext uri="{BB962C8B-B14F-4D97-AF65-F5344CB8AC3E}">
        <p14:creationId xmlns:p14="http://schemas.microsoft.com/office/powerpoint/2010/main" val="2119687283"/>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五边形 2"/>
          <p:cNvSpPr/>
          <p:nvPr/>
        </p:nvSpPr>
        <p:spPr>
          <a:xfrm>
            <a:off x="-9525" y="267335"/>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4"/>
          <p:cNvSpPr txBox="1"/>
          <p:nvPr/>
        </p:nvSpPr>
        <p:spPr>
          <a:xfrm>
            <a:off x="2535910" y="358239"/>
            <a:ext cx="2339102" cy="523220"/>
          </a:xfrm>
          <a:prstGeom prst="rect">
            <a:avLst/>
          </a:prstGeom>
          <a:noFill/>
        </p:spPr>
        <p:txBody>
          <a:bodyPr wrap="none" rtlCol="0">
            <a:spAutoFit/>
          </a:bodyPr>
          <a:lstStyle/>
          <a:p>
            <a:pPr algn="just"/>
            <a:r>
              <a:rPr lang="zh-CN" altLang="en-US" sz="2800" b="1" kern="100" dirty="0">
                <a:solidFill>
                  <a:schemeClr val="bg1"/>
                </a:solidFill>
                <a:latin typeface="微软雅黑" pitchFamily="34" charset="-122"/>
                <a:ea typeface="微软雅黑" pitchFamily="34" charset="-122"/>
                <a:cs typeface="Times New Roman" pitchFamily="18" charset="0"/>
              </a:rPr>
              <a:t>数据</a:t>
            </a:r>
            <a:r>
              <a:rPr lang="zh-CN" altLang="en-US" sz="2800" b="1" kern="100" dirty="0" smtClean="0">
                <a:solidFill>
                  <a:schemeClr val="bg1"/>
                </a:solidFill>
                <a:latin typeface="微软雅黑" pitchFamily="34" charset="-122"/>
                <a:ea typeface="微软雅黑" pitchFamily="34" charset="-122"/>
                <a:cs typeface="Times New Roman" pitchFamily="18" charset="0"/>
              </a:rPr>
              <a:t>挖掘平台</a:t>
            </a:r>
          </a:p>
        </p:txBody>
      </p:sp>
      <p:pic>
        <p:nvPicPr>
          <p:cNvPr id="6" name="图片 5"/>
          <p:cNvPicPr/>
          <p:nvPr/>
        </p:nvPicPr>
        <p:blipFill>
          <a:blip r:embed="rId2">
            <a:extLst>
              <a:ext uri="{28A0092B-C50C-407E-A947-70E740481C1C}">
                <a14:useLocalDpi xmlns:a14="http://schemas.microsoft.com/office/drawing/2010/main" val="0"/>
              </a:ext>
            </a:extLst>
          </a:blip>
          <a:stretch>
            <a:fillRect/>
          </a:stretch>
        </p:blipFill>
        <p:spPr>
          <a:xfrm>
            <a:off x="379552" y="1894916"/>
            <a:ext cx="5274310" cy="2759075"/>
          </a:xfrm>
          <a:prstGeom prst="rect">
            <a:avLst/>
          </a:prstGeom>
        </p:spPr>
      </p:pic>
      <p:pic>
        <p:nvPicPr>
          <p:cNvPr id="7" name="图片 6" descr="C:\Users\Jack\Desktop\252.png"/>
          <p:cNvPicPr/>
          <p:nvPr/>
        </p:nvPicPr>
        <p:blipFill>
          <a:blip r:embed="rId3">
            <a:extLst>
              <a:ext uri="{28A0092B-C50C-407E-A947-70E740481C1C}">
                <a14:useLocalDpi xmlns:a14="http://schemas.microsoft.com/office/drawing/2010/main" val="0"/>
              </a:ext>
            </a:extLst>
          </a:blip>
          <a:srcRect/>
          <a:stretch>
            <a:fillRect/>
          </a:stretch>
        </p:blipFill>
        <p:spPr bwMode="auto">
          <a:xfrm>
            <a:off x="6382349" y="1823478"/>
            <a:ext cx="5274310" cy="2901950"/>
          </a:xfrm>
          <a:prstGeom prst="rect">
            <a:avLst/>
          </a:prstGeom>
          <a:noFill/>
          <a:ln>
            <a:noFill/>
          </a:ln>
        </p:spPr>
      </p:pic>
    </p:spTree>
    <p:extLst>
      <p:ext uri="{BB962C8B-B14F-4D97-AF65-F5344CB8AC3E}">
        <p14:creationId xmlns:p14="http://schemas.microsoft.com/office/powerpoint/2010/main" val="2928949127"/>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五边形 2"/>
          <p:cNvSpPr/>
          <p:nvPr/>
        </p:nvSpPr>
        <p:spPr>
          <a:xfrm>
            <a:off x="-9525" y="267335"/>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4"/>
          <p:cNvSpPr txBox="1"/>
          <p:nvPr/>
        </p:nvSpPr>
        <p:spPr>
          <a:xfrm>
            <a:off x="2356372" y="358239"/>
            <a:ext cx="2698175" cy="523220"/>
          </a:xfrm>
          <a:prstGeom prst="rect">
            <a:avLst/>
          </a:prstGeom>
          <a:noFill/>
        </p:spPr>
        <p:txBody>
          <a:bodyPr wrap="none" rtlCol="0">
            <a:spAutoFit/>
          </a:bodyPr>
          <a:lstStyle/>
          <a:p>
            <a:pPr algn="just"/>
            <a:r>
              <a:rPr lang="zh-CN" altLang="en-US" sz="2800" b="1" kern="100" dirty="0" smtClean="0">
                <a:solidFill>
                  <a:schemeClr val="bg1"/>
                </a:solidFill>
                <a:latin typeface="微软雅黑" pitchFamily="34" charset="-122"/>
                <a:ea typeface="微软雅黑" pitchFamily="34" charset="-122"/>
                <a:cs typeface="Times New Roman" pitchFamily="18" charset="0"/>
              </a:rPr>
              <a:t>可视化分析平台</a:t>
            </a:r>
          </a:p>
        </p:txBody>
      </p:sp>
      <p:pic>
        <p:nvPicPr>
          <p:cNvPr id="6" name="图片 5"/>
          <p:cNvPicPr/>
          <p:nvPr/>
        </p:nvPicPr>
        <p:blipFill>
          <a:blip r:embed="rId2">
            <a:extLst>
              <a:ext uri="{28A0092B-C50C-407E-A947-70E740481C1C}">
                <a14:useLocalDpi xmlns:a14="http://schemas.microsoft.com/office/drawing/2010/main" val="0"/>
              </a:ext>
            </a:extLst>
          </a:blip>
          <a:stretch>
            <a:fillRect/>
          </a:stretch>
        </p:blipFill>
        <p:spPr>
          <a:xfrm>
            <a:off x="379552" y="2213250"/>
            <a:ext cx="5789428" cy="2899661"/>
          </a:xfrm>
          <a:prstGeom prst="rect">
            <a:avLst/>
          </a:prstGeom>
        </p:spPr>
      </p:pic>
      <p:pic>
        <p:nvPicPr>
          <p:cNvPr id="7" name="图片 6" descr="C:\Users\Jack\Desktop\253.png"/>
          <p:cNvPicPr/>
          <p:nvPr/>
        </p:nvPicPr>
        <p:blipFill>
          <a:blip r:embed="rId3">
            <a:extLst>
              <a:ext uri="{28A0092B-C50C-407E-A947-70E740481C1C}">
                <a14:useLocalDpi xmlns:a14="http://schemas.microsoft.com/office/drawing/2010/main" val="0"/>
              </a:ext>
            </a:extLst>
          </a:blip>
          <a:srcRect/>
          <a:stretch>
            <a:fillRect/>
          </a:stretch>
        </p:blipFill>
        <p:spPr bwMode="auto">
          <a:xfrm>
            <a:off x="6433865" y="1809453"/>
            <a:ext cx="5504850" cy="3303458"/>
          </a:xfrm>
          <a:prstGeom prst="rect">
            <a:avLst/>
          </a:prstGeom>
          <a:noFill/>
          <a:ln>
            <a:noFill/>
          </a:ln>
        </p:spPr>
      </p:pic>
    </p:spTree>
    <p:extLst>
      <p:ext uri="{BB962C8B-B14F-4D97-AF65-F5344CB8AC3E}">
        <p14:creationId xmlns:p14="http://schemas.microsoft.com/office/powerpoint/2010/main" val="1889470400"/>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五边形 2"/>
          <p:cNvSpPr/>
          <p:nvPr/>
        </p:nvSpPr>
        <p:spPr>
          <a:xfrm>
            <a:off x="-9525" y="267335"/>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4"/>
          <p:cNvSpPr txBox="1"/>
          <p:nvPr/>
        </p:nvSpPr>
        <p:spPr>
          <a:xfrm>
            <a:off x="2887767" y="358239"/>
            <a:ext cx="1635384" cy="523220"/>
          </a:xfrm>
          <a:prstGeom prst="rect">
            <a:avLst/>
          </a:prstGeom>
          <a:noFill/>
        </p:spPr>
        <p:txBody>
          <a:bodyPr wrap="none" rtlCol="0">
            <a:spAutoFit/>
          </a:bodyPr>
          <a:lstStyle/>
          <a:p>
            <a:pPr algn="just"/>
            <a:r>
              <a:rPr lang="zh-CN" altLang="en-US" sz="2800" b="1" kern="100" dirty="0" smtClean="0">
                <a:solidFill>
                  <a:schemeClr val="bg1"/>
                </a:solidFill>
                <a:latin typeface="微软雅黑" pitchFamily="34" charset="-122"/>
                <a:ea typeface="微软雅黑" pitchFamily="34" charset="-122"/>
                <a:cs typeface="Times New Roman" pitchFamily="18" charset="0"/>
              </a:rPr>
              <a:t>应用示例</a:t>
            </a:r>
          </a:p>
        </p:txBody>
      </p:sp>
      <p:pic>
        <p:nvPicPr>
          <p:cNvPr id="6" name="图片 5"/>
          <p:cNvPicPr/>
          <p:nvPr/>
        </p:nvPicPr>
        <p:blipFill>
          <a:blip r:embed="rId2"/>
          <a:stretch>
            <a:fillRect/>
          </a:stretch>
        </p:blipFill>
        <p:spPr>
          <a:xfrm>
            <a:off x="5306095" y="1424684"/>
            <a:ext cx="5191465" cy="4431030"/>
          </a:xfrm>
          <a:prstGeom prst="rect">
            <a:avLst/>
          </a:prstGeom>
        </p:spPr>
      </p:pic>
      <p:sp>
        <p:nvSpPr>
          <p:cNvPr id="7" name="圆角矩形 6"/>
          <p:cNvSpPr/>
          <p:nvPr/>
        </p:nvSpPr>
        <p:spPr>
          <a:xfrm>
            <a:off x="862885" y="1764406"/>
            <a:ext cx="3683358" cy="927279"/>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t>监管应用</a:t>
            </a:r>
            <a:endParaRPr lang="zh-CN" altLang="en-US" sz="2800" b="1" dirty="0"/>
          </a:p>
        </p:txBody>
      </p:sp>
      <p:sp>
        <p:nvSpPr>
          <p:cNvPr id="8" name="圆角矩形 7"/>
          <p:cNvSpPr/>
          <p:nvPr/>
        </p:nvSpPr>
        <p:spPr>
          <a:xfrm>
            <a:off x="862885" y="3176560"/>
            <a:ext cx="3683358" cy="927279"/>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t>综合决策</a:t>
            </a:r>
            <a:endParaRPr lang="zh-CN" altLang="en-US" sz="2800" b="1" dirty="0"/>
          </a:p>
        </p:txBody>
      </p:sp>
      <p:sp>
        <p:nvSpPr>
          <p:cNvPr id="9" name="圆角矩形 8"/>
          <p:cNvSpPr/>
          <p:nvPr/>
        </p:nvSpPr>
        <p:spPr>
          <a:xfrm>
            <a:off x="862885" y="4588714"/>
            <a:ext cx="3683358" cy="927279"/>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t>公共服务</a:t>
            </a:r>
            <a:endParaRPr lang="zh-CN" altLang="en-US" sz="2800" b="1" dirty="0"/>
          </a:p>
        </p:txBody>
      </p:sp>
    </p:spTree>
    <p:extLst>
      <p:ext uri="{BB962C8B-B14F-4D97-AF65-F5344CB8AC3E}">
        <p14:creationId xmlns:p14="http://schemas.microsoft.com/office/powerpoint/2010/main" val="4097189282"/>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2247676"/>
            <a:ext cx="12192000" cy="2391171"/>
          </a:xfrm>
          <a:prstGeom prst="rect">
            <a:avLst/>
          </a:prstGeom>
          <a:solidFill>
            <a:srgbClr val="093FB7"/>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a:ea typeface="宋体"/>
              <a:cs typeface="+mn-cs"/>
            </a:endParaRPr>
          </a:p>
        </p:txBody>
      </p:sp>
      <p:sp>
        <p:nvSpPr>
          <p:cNvPr id="4" name="矩形 3"/>
          <p:cNvSpPr/>
          <p:nvPr/>
        </p:nvSpPr>
        <p:spPr>
          <a:xfrm>
            <a:off x="-1" y="4412861"/>
            <a:ext cx="12192000" cy="320962"/>
          </a:xfrm>
          <a:prstGeom prst="rect">
            <a:avLst/>
          </a:prstGeom>
          <a:solidFill>
            <a:srgbClr val="7FA6C7">
              <a:lumMod val="40000"/>
              <a:lumOff val="60000"/>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11" name="文本框 49"/>
          <p:cNvSpPr txBox="1"/>
          <p:nvPr/>
        </p:nvSpPr>
        <p:spPr>
          <a:xfrm>
            <a:off x="962845" y="2942419"/>
            <a:ext cx="10936466" cy="584775"/>
          </a:xfrm>
          <a:prstGeom prst="rect">
            <a:avLst/>
          </a:prstGeom>
          <a:noFill/>
        </p:spPr>
        <p:txBody>
          <a:bodyPr wrap="square" rtlCol="0">
            <a:spAutoFit/>
          </a:bodyPr>
          <a:lstStyle/>
          <a:p>
            <a:r>
              <a:rPr lang="zh-CN" altLang="en-US" sz="3200" b="1" spc="100" dirty="0" smtClean="0">
                <a:solidFill>
                  <a:schemeClr val="bg1"/>
                </a:solidFill>
                <a:latin typeface="微软雅黑" pitchFamily="34" charset="-122"/>
                <a:ea typeface="微软雅黑" pitchFamily="34" charset="-122"/>
                <a:sym typeface="华文细黑" pitchFamily="2" charset="-122"/>
              </a:rPr>
              <a:t>五、大</a:t>
            </a:r>
            <a:r>
              <a:rPr lang="zh-CN" altLang="en-US" sz="3200" b="1" spc="100" dirty="0">
                <a:solidFill>
                  <a:schemeClr val="bg1"/>
                </a:solidFill>
                <a:latin typeface="微软雅黑" pitchFamily="34" charset="-122"/>
                <a:ea typeface="微软雅黑" pitchFamily="34" charset="-122"/>
                <a:sym typeface="华文细黑" pitchFamily="2" charset="-122"/>
              </a:rPr>
              <a:t>数据综合应用案例：公共资源交易服务</a:t>
            </a:r>
          </a:p>
        </p:txBody>
      </p:sp>
    </p:spTree>
  </p:cSld>
  <p:clrMapOvr>
    <a:masterClrMapping/>
  </p:clrMapOvr>
  <p:transition spd="slow">
    <p:cove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内容占位符 2"/>
          <p:cNvSpPr txBox="1">
            <a:spLocks/>
          </p:cNvSpPr>
          <p:nvPr/>
        </p:nvSpPr>
        <p:spPr>
          <a:xfrm>
            <a:off x="1617306" y="1098518"/>
            <a:ext cx="7391400" cy="4792662"/>
          </a:xfrm>
          <a:prstGeom prst="rect">
            <a:avLst/>
          </a:prstGeom>
        </p:spPr>
        <p:txBody>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zh-CN" altLang="en-US" sz="2400" smtClean="0"/>
              <a:t>目标</a:t>
            </a:r>
            <a:endParaRPr lang="en-US" altLang="zh-CN" smtClean="0"/>
          </a:p>
          <a:p>
            <a:pPr lvl="1"/>
            <a:r>
              <a:rPr lang="zh-CN" altLang="en-US" sz="2000" smtClean="0"/>
              <a:t>客观反映公共资源交易市场发展现状、趋势和内在规律</a:t>
            </a:r>
            <a:endParaRPr lang="en-US" altLang="zh-CN" sz="2000" smtClean="0"/>
          </a:p>
          <a:p>
            <a:pPr lvl="1"/>
            <a:r>
              <a:rPr lang="zh-CN" altLang="en-US" sz="2000" smtClean="0"/>
              <a:t>为相关分析人员提供个性化、可视化的信息展现和服务</a:t>
            </a:r>
            <a:endParaRPr lang="en-US" altLang="zh-CN" sz="2000" smtClean="0"/>
          </a:p>
          <a:p>
            <a:r>
              <a:rPr lang="zh-CN" altLang="en-US" sz="2400" smtClean="0"/>
              <a:t>服务对象</a:t>
            </a:r>
            <a:endParaRPr lang="en-US" altLang="zh-CN" sz="2400" smtClean="0"/>
          </a:p>
          <a:p>
            <a:pPr lvl="1"/>
            <a:r>
              <a:rPr lang="zh-CN" altLang="en-US" sz="2000" smtClean="0"/>
              <a:t>相关主管部门的统计人员</a:t>
            </a:r>
            <a:endParaRPr lang="en-US" altLang="zh-CN" sz="2000" smtClean="0"/>
          </a:p>
          <a:p>
            <a:pPr lvl="1"/>
            <a:r>
              <a:rPr lang="zh-CN" altLang="en-US" sz="2000" smtClean="0"/>
              <a:t>相关主管部门的分析人员</a:t>
            </a:r>
            <a:endParaRPr lang="en-US" altLang="zh-CN" sz="2000" smtClean="0"/>
          </a:p>
          <a:p>
            <a:pPr lvl="1"/>
            <a:r>
              <a:rPr lang="zh-CN" altLang="en-US" sz="2000" smtClean="0"/>
              <a:t>专业数据分析人员</a:t>
            </a:r>
            <a:endParaRPr lang="en-US" altLang="zh-CN" sz="2000" smtClean="0"/>
          </a:p>
          <a:p>
            <a:pPr lvl="1"/>
            <a:r>
              <a:rPr lang="zh-CN" altLang="en-US" sz="2000" smtClean="0"/>
              <a:t>社会公众</a:t>
            </a:r>
            <a:endParaRPr lang="en-US" altLang="zh-CN" sz="2000" smtClean="0"/>
          </a:p>
          <a:p>
            <a:r>
              <a:rPr lang="zh-CN" altLang="en-US" sz="2400" smtClean="0"/>
              <a:t>服务方式</a:t>
            </a:r>
            <a:endParaRPr lang="en-US" altLang="zh-CN" sz="2400" smtClean="0"/>
          </a:p>
          <a:p>
            <a:pPr lvl="1"/>
            <a:r>
              <a:rPr lang="zh-CN" altLang="en-US" sz="2000" smtClean="0"/>
              <a:t>统计报表</a:t>
            </a:r>
            <a:endParaRPr lang="en-US" altLang="zh-CN" sz="2000" smtClean="0"/>
          </a:p>
          <a:p>
            <a:pPr lvl="1"/>
            <a:r>
              <a:rPr lang="zh-CN" altLang="en-US" sz="2000" smtClean="0"/>
              <a:t>公共资源交易市场情况多维度、多粒度的查询和展现</a:t>
            </a:r>
            <a:endParaRPr lang="en-US" altLang="zh-CN" sz="2000" smtClean="0"/>
          </a:p>
          <a:p>
            <a:pPr lvl="1"/>
            <a:r>
              <a:rPr lang="zh-CN" altLang="en-US" sz="2000" smtClean="0"/>
              <a:t>公共资源交易市场发展趋势、内在规律的专项分析</a:t>
            </a:r>
            <a:endParaRPr lang="en-US" altLang="zh-CN" sz="2000" smtClean="0"/>
          </a:p>
          <a:p>
            <a:pPr lvl="1"/>
            <a:r>
              <a:rPr lang="zh-CN" altLang="en-US" sz="2000" smtClean="0"/>
              <a:t>统计数据公开</a:t>
            </a:r>
            <a:endParaRPr lang="zh-CN" altLang="en-US" sz="2000" dirty="0" smtClean="0"/>
          </a:p>
        </p:txBody>
      </p:sp>
      <p:sp>
        <p:nvSpPr>
          <p:cNvPr id="3" name="五边形 2"/>
          <p:cNvSpPr/>
          <p:nvPr/>
        </p:nvSpPr>
        <p:spPr>
          <a:xfrm>
            <a:off x="-9525" y="267335"/>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4"/>
          <p:cNvSpPr txBox="1"/>
          <p:nvPr/>
        </p:nvSpPr>
        <p:spPr>
          <a:xfrm>
            <a:off x="2894981" y="358239"/>
            <a:ext cx="1620957" cy="523220"/>
          </a:xfrm>
          <a:prstGeom prst="rect">
            <a:avLst/>
          </a:prstGeom>
          <a:noFill/>
        </p:spPr>
        <p:txBody>
          <a:bodyPr wrap="none" rtlCol="0">
            <a:spAutoFit/>
          </a:bodyPr>
          <a:lstStyle/>
          <a:p>
            <a:pPr algn="just"/>
            <a:r>
              <a:rPr lang="zh-CN" altLang="en-US" sz="2800" b="1" kern="100" dirty="0" smtClean="0">
                <a:solidFill>
                  <a:schemeClr val="bg1"/>
                </a:solidFill>
                <a:latin typeface="微软雅黑" pitchFamily="34" charset="-122"/>
                <a:ea typeface="微软雅黑" pitchFamily="34" charset="-122"/>
                <a:cs typeface="Times New Roman" pitchFamily="18" charset="0"/>
              </a:rPr>
              <a:t>基本要求</a:t>
            </a:r>
          </a:p>
        </p:txBody>
      </p:sp>
    </p:spTree>
    <p:extLst>
      <p:ext uri="{BB962C8B-B14F-4D97-AF65-F5344CB8AC3E}">
        <p14:creationId xmlns:p14="http://schemas.microsoft.com/office/powerpoint/2010/main" val="1792471336"/>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五边形 2"/>
          <p:cNvSpPr/>
          <p:nvPr/>
        </p:nvSpPr>
        <p:spPr>
          <a:xfrm>
            <a:off x="-9525" y="267335"/>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4"/>
          <p:cNvSpPr txBox="1"/>
          <p:nvPr/>
        </p:nvSpPr>
        <p:spPr>
          <a:xfrm>
            <a:off x="2894982" y="358239"/>
            <a:ext cx="1620957" cy="523220"/>
          </a:xfrm>
          <a:prstGeom prst="rect">
            <a:avLst/>
          </a:prstGeom>
          <a:noFill/>
        </p:spPr>
        <p:txBody>
          <a:bodyPr wrap="none" rtlCol="0">
            <a:spAutoFit/>
          </a:bodyPr>
          <a:lstStyle/>
          <a:p>
            <a:pPr algn="just"/>
            <a:r>
              <a:rPr lang="zh-CN" altLang="en-US" sz="2800" b="1" kern="100" dirty="0" smtClean="0">
                <a:solidFill>
                  <a:schemeClr val="bg1"/>
                </a:solidFill>
                <a:latin typeface="微软雅黑" pitchFamily="34" charset="-122"/>
                <a:ea typeface="微软雅黑" pitchFamily="34" charset="-122"/>
                <a:cs typeface="Times New Roman" pitchFamily="18" charset="0"/>
              </a:rPr>
              <a:t>应用场景</a:t>
            </a:r>
          </a:p>
        </p:txBody>
      </p:sp>
      <p:graphicFrame>
        <p:nvGraphicFramePr>
          <p:cNvPr id="6" name="内容占位符 1"/>
          <p:cNvGraphicFramePr>
            <a:graphicFrameLocks/>
          </p:cNvGraphicFramePr>
          <p:nvPr>
            <p:extLst>
              <p:ext uri="{D42A27DB-BD31-4B8C-83A1-F6EECF244321}">
                <p14:modId xmlns:p14="http://schemas.microsoft.com/office/powerpoint/2010/main" val="3055964653"/>
              </p:ext>
            </p:extLst>
          </p:nvPr>
        </p:nvGraphicFramePr>
        <p:xfrm>
          <a:off x="1381835" y="929769"/>
          <a:ext cx="7868077" cy="5379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图片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83360" y="1972836"/>
            <a:ext cx="661287" cy="661287"/>
          </a:xfrm>
          <a:prstGeom prst="rect">
            <a:avLst/>
          </a:prstGeom>
        </p:spPr>
      </p:pic>
      <p:pic>
        <p:nvPicPr>
          <p:cNvPr id="8" name="图片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36011" y="1817841"/>
            <a:ext cx="1103956" cy="1184733"/>
          </a:xfrm>
          <a:prstGeom prst="rect">
            <a:avLst/>
          </a:prstGeom>
          <a:ln>
            <a:noFill/>
          </a:ln>
          <a:effectLst>
            <a:outerShdw blurRad="292100" dist="139700" dir="2700000" algn="tl" rotWithShape="0">
              <a:srgbClr val="333333">
                <a:alpha val="65000"/>
              </a:srgbClr>
            </a:outerShdw>
          </a:effectLst>
        </p:spPr>
      </p:pic>
      <p:pic>
        <p:nvPicPr>
          <p:cNvPr id="9" name="图片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63711" y="1636447"/>
            <a:ext cx="1347659" cy="901170"/>
          </a:xfrm>
          <a:prstGeom prst="rect">
            <a:avLst/>
          </a:prstGeom>
          <a:ln>
            <a:noFill/>
          </a:ln>
          <a:effectLst>
            <a:outerShdw blurRad="190500" algn="tl" rotWithShape="0">
              <a:srgbClr val="000000">
                <a:alpha val="70000"/>
              </a:srgbClr>
            </a:outerShdw>
          </a:effectLst>
        </p:spPr>
      </p:pic>
      <p:pic>
        <p:nvPicPr>
          <p:cNvPr id="10" name="图片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396574" y="1536132"/>
            <a:ext cx="1169168" cy="985506"/>
          </a:xfrm>
          <a:prstGeom prst="rect">
            <a:avLst/>
          </a:prstGeom>
          <a:ln>
            <a:noFill/>
          </a:ln>
          <a:effectLst>
            <a:outerShdw blurRad="190500" algn="tl" rotWithShape="0">
              <a:srgbClr val="000000">
                <a:alpha val="70000"/>
              </a:srgbClr>
            </a:outerShdw>
          </a:effectLst>
        </p:spPr>
      </p:pic>
      <p:pic>
        <p:nvPicPr>
          <p:cNvPr id="11" name="图片 1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169695" y="4695375"/>
            <a:ext cx="1544341" cy="1107897"/>
          </a:xfrm>
          <a:prstGeom prst="rect">
            <a:avLst/>
          </a:prstGeom>
          <a:ln>
            <a:noFill/>
          </a:ln>
          <a:effectLst>
            <a:outerShdw blurRad="292100" dist="139700" dir="2700000" algn="tl" rotWithShape="0">
              <a:srgbClr val="333333">
                <a:alpha val="65000"/>
              </a:srgbClr>
            </a:outerShdw>
          </a:effectLst>
        </p:spPr>
      </p:pic>
      <p:pic>
        <p:nvPicPr>
          <p:cNvPr id="12" name="图片 11"/>
          <p:cNvPicPr>
            <a:picLocks noChangeAspect="1"/>
          </p:cNvPicPr>
          <p:nvPr/>
        </p:nvPicPr>
        <p:blipFill>
          <a:blip r:embed="rId12"/>
          <a:stretch>
            <a:fillRect/>
          </a:stretch>
        </p:blipFill>
        <p:spPr>
          <a:xfrm>
            <a:off x="2458777" y="2993994"/>
            <a:ext cx="698653" cy="609750"/>
          </a:xfrm>
          <a:prstGeom prst="rect">
            <a:avLst/>
          </a:prstGeom>
          <a:ln>
            <a:noFill/>
          </a:ln>
          <a:effectLst>
            <a:outerShdw blurRad="190500" algn="tl" rotWithShape="0">
              <a:srgbClr val="000000">
                <a:alpha val="70000"/>
              </a:srgbClr>
            </a:outerShdw>
          </a:effectLst>
        </p:spPr>
      </p:pic>
      <p:pic>
        <p:nvPicPr>
          <p:cNvPr id="13" name="图片 12"/>
          <p:cNvPicPr>
            <a:picLocks noChangeAspect="1"/>
          </p:cNvPicPr>
          <p:nvPr/>
        </p:nvPicPr>
        <p:blipFill>
          <a:blip r:embed="rId12"/>
          <a:stretch>
            <a:fillRect/>
          </a:stretch>
        </p:blipFill>
        <p:spPr>
          <a:xfrm>
            <a:off x="3789855" y="5639142"/>
            <a:ext cx="698653" cy="609750"/>
          </a:xfrm>
          <a:prstGeom prst="rect">
            <a:avLst/>
          </a:prstGeom>
          <a:ln>
            <a:noFill/>
          </a:ln>
          <a:effectLst>
            <a:outerShdw blurRad="190500" algn="tl" rotWithShape="0">
              <a:srgbClr val="000000">
                <a:alpha val="70000"/>
              </a:srgbClr>
            </a:outerShdw>
          </a:effectLst>
        </p:spPr>
      </p:pic>
      <p:sp>
        <p:nvSpPr>
          <p:cNvPr id="14" name="文本框 13"/>
          <p:cNvSpPr txBox="1"/>
          <p:nvPr/>
        </p:nvSpPr>
        <p:spPr>
          <a:xfrm>
            <a:off x="4379379" y="5864328"/>
            <a:ext cx="902811" cy="30777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1400" dirty="0"/>
              <a:t>统计人员</a:t>
            </a:r>
          </a:p>
        </p:txBody>
      </p:sp>
      <p:pic>
        <p:nvPicPr>
          <p:cNvPr id="15" name="图片 1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667442" y="3930407"/>
            <a:ext cx="1386603" cy="876588"/>
          </a:xfrm>
          <a:prstGeom prst="rect">
            <a:avLst/>
          </a:prstGeom>
          <a:ln>
            <a:noFill/>
          </a:ln>
          <a:effectLst>
            <a:outerShdw blurRad="190500" algn="tl" rotWithShape="0">
              <a:srgbClr val="000000">
                <a:alpha val="70000"/>
              </a:srgbClr>
            </a:outerShdw>
          </a:effectLst>
        </p:spPr>
      </p:pic>
      <p:sp>
        <p:nvSpPr>
          <p:cNvPr id="16" name="文本框 15"/>
          <p:cNvSpPr txBox="1"/>
          <p:nvPr/>
        </p:nvSpPr>
        <p:spPr>
          <a:xfrm>
            <a:off x="3086074" y="3080524"/>
            <a:ext cx="902811" cy="523220"/>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1400" dirty="0" smtClean="0"/>
              <a:t>政府部门</a:t>
            </a:r>
            <a:endParaRPr lang="en-US" altLang="zh-CN" sz="1400" dirty="0"/>
          </a:p>
          <a:p>
            <a:r>
              <a:rPr lang="zh-CN" altLang="en-US" sz="1400" dirty="0" smtClean="0"/>
              <a:t>分析人员</a:t>
            </a:r>
            <a:endParaRPr lang="zh-CN" altLang="en-US" sz="1400" dirty="0"/>
          </a:p>
        </p:txBody>
      </p:sp>
      <p:sp>
        <p:nvSpPr>
          <p:cNvPr id="17" name="文本框 16"/>
          <p:cNvSpPr txBox="1"/>
          <p:nvPr/>
        </p:nvSpPr>
        <p:spPr>
          <a:xfrm>
            <a:off x="5763126" y="2515405"/>
            <a:ext cx="902811" cy="30777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1400" dirty="0" smtClean="0"/>
              <a:t>社会公众</a:t>
            </a:r>
            <a:endParaRPr lang="zh-CN" altLang="en-US" sz="1400" dirty="0"/>
          </a:p>
        </p:txBody>
      </p:sp>
      <p:sp>
        <p:nvSpPr>
          <p:cNvPr id="18" name="文本框 17"/>
          <p:cNvSpPr txBox="1"/>
          <p:nvPr/>
        </p:nvSpPr>
        <p:spPr>
          <a:xfrm>
            <a:off x="6484530" y="5160120"/>
            <a:ext cx="1620957" cy="30777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1400" dirty="0" smtClean="0"/>
              <a:t>专业数据分析人员</a:t>
            </a:r>
            <a:endParaRPr lang="zh-CN" altLang="en-US" sz="1400" dirty="0"/>
          </a:p>
        </p:txBody>
      </p:sp>
      <p:pic>
        <p:nvPicPr>
          <p:cNvPr id="19" name="图片 1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990527" y="3423393"/>
            <a:ext cx="1237163" cy="875163"/>
          </a:xfrm>
          <a:prstGeom prst="rect">
            <a:avLst/>
          </a:prstGeom>
          <a:ln>
            <a:noFill/>
          </a:ln>
          <a:effectLst>
            <a:outerShdw blurRad="190500" algn="tl" rotWithShape="0">
              <a:srgbClr val="000000">
                <a:alpha val="70000"/>
              </a:srgbClr>
            </a:outerShdw>
          </a:effectLst>
        </p:spPr>
      </p:pic>
      <p:pic>
        <p:nvPicPr>
          <p:cNvPr id="20" name="图片 19"/>
          <p:cNvPicPr>
            <a:picLocks noChangeAspect="1"/>
          </p:cNvPicPr>
          <p:nvPr/>
        </p:nvPicPr>
        <p:blipFill>
          <a:blip r:embed="rId12"/>
          <a:stretch>
            <a:fillRect/>
          </a:stretch>
        </p:blipFill>
        <p:spPr>
          <a:xfrm>
            <a:off x="6992659" y="4614532"/>
            <a:ext cx="698653" cy="609750"/>
          </a:xfrm>
          <a:prstGeom prst="rect">
            <a:avLst/>
          </a:prstGeom>
          <a:ln>
            <a:noFill/>
          </a:ln>
          <a:effectLst>
            <a:outerShdw blurRad="292100" dist="139700" dir="2700000" algn="tl" rotWithShape="0">
              <a:srgbClr val="333333">
                <a:alpha val="65000"/>
              </a:srgbClr>
            </a:outerShdw>
          </a:effectLst>
        </p:spPr>
      </p:pic>
      <p:pic>
        <p:nvPicPr>
          <p:cNvPr id="21" name="图片 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432275" y="1240541"/>
            <a:ext cx="1324914" cy="867503"/>
          </a:xfrm>
          <a:prstGeom prst="rect">
            <a:avLst/>
          </a:prstGeom>
          <a:ln>
            <a:noFill/>
          </a:ln>
          <a:effectLst>
            <a:outerShdw blurRad="190500" algn="tl" rotWithShape="0">
              <a:srgbClr val="000000">
                <a:alpha val="70000"/>
              </a:srgbClr>
            </a:outerShdw>
          </a:effectLst>
        </p:spPr>
      </p:pic>
      <p:grpSp>
        <p:nvGrpSpPr>
          <p:cNvPr id="22" name="组合 21"/>
          <p:cNvGrpSpPr/>
          <p:nvPr/>
        </p:nvGrpSpPr>
        <p:grpSpPr>
          <a:xfrm>
            <a:off x="8286271" y="5224306"/>
            <a:ext cx="602340" cy="706874"/>
            <a:chOff x="5921643" y="5243466"/>
            <a:chExt cx="602340" cy="706874"/>
          </a:xfrm>
        </p:grpSpPr>
        <p:pic>
          <p:nvPicPr>
            <p:cNvPr id="23" name="图片 2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921643" y="5243466"/>
              <a:ext cx="386266" cy="590214"/>
            </a:xfrm>
            <a:prstGeom prst="rect">
              <a:avLst/>
            </a:prstGeom>
          </p:spPr>
        </p:pic>
        <p:pic>
          <p:nvPicPr>
            <p:cNvPr id="24" name="图片 23"/>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039187" y="5306440"/>
              <a:ext cx="386266" cy="590214"/>
            </a:xfrm>
            <a:prstGeom prst="rect">
              <a:avLst/>
            </a:prstGeom>
          </p:spPr>
        </p:pic>
        <p:pic>
          <p:nvPicPr>
            <p:cNvPr id="25" name="图片 24"/>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137717" y="5360126"/>
              <a:ext cx="386266" cy="590214"/>
            </a:xfrm>
            <a:prstGeom prst="rect">
              <a:avLst/>
            </a:prstGeom>
          </p:spPr>
        </p:pic>
      </p:grpSp>
      <p:sp>
        <p:nvSpPr>
          <p:cNvPr id="26" name="右箭头 25"/>
          <p:cNvSpPr/>
          <p:nvPr/>
        </p:nvSpPr>
        <p:spPr bwMode="auto">
          <a:xfrm rot="2871874">
            <a:off x="7834319" y="5077370"/>
            <a:ext cx="455758" cy="193581"/>
          </a:xfrm>
          <a:prstGeom prst="rightArrow">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隶书" pitchFamily="49" charset="-122"/>
            </a:endParaRPr>
          </a:p>
        </p:txBody>
      </p:sp>
    </p:spTree>
    <p:extLst>
      <p:ext uri="{BB962C8B-B14F-4D97-AF65-F5344CB8AC3E}">
        <p14:creationId xmlns:p14="http://schemas.microsoft.com/office/powerpoint/2010/main" val="4256488068"/>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五边形 2"/>
          <p:cNvSpPr/>
          <p:nvPr/>
        </p:nvSpPr>
        <p:spPr>
          <a:xfrm>
            <a:off x="-9525" y="267335"/>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4"/>
          <p:cNvSpPr txBox="1"/>
          <p:nvPr/>
        </p:nvSpPr>
        <p:spPr>
          <a:xfrm>
            <a:off x="2134357" y="358239"/>
            <a:ext cx="3142207" cy="523220"/>
          </a:xfrm>
          <a:prstGeom prst="rect">
            <a:avLst/>
          </a:prstGeom>
          <a:noFill/>
        </p:spPr>
        <p:txBody>
          <a:bodyPr wrap="none" rtlCol="0">
            <a:spAutoFit/>
          </a:bodyPr>
          <a:lstStyle/>
          <a:p>
            <a:pPr algn="just"/>
            <a:r>
              <a:rPr lang="zh-CN" altLang="en-US" sz="2800" b="1" kern="100" dirty="0" smtClean="0">
                <a:solidFill>
                  <a:schemeClr val="bg1"/>
                </a:solidFill>
                <a:latin typeface="微软雅黑" pitchFamily="34" charset="-122"/>
                <a:ea typeface="微软雅黑" pitchFamily="34" charset="-122"/>
                <a:cs typeface="Times New Roman" pitchFamily="18" charset="0"/>
              </a:rPr>
              <a:t>数据来源及信息流</a:t>
            </a:r>
          </a:p>
        </p:txBody>
      </p:sp>
      <p:sp>
        <p:nvSpPr>
          <p:cNvPr id="5" name="内容占位符 2"/>
          <p:cNvSpPr txBox="1">
            <a:spLocks/>
          </p:cNvSpPr>
          <p:nvPr/>
        </p:nvSpPr>
        <p:spPr bwMode="auto">
          <a:xfrm>
            <a:off x="1609439" y="1627997"/>
            <a:ext cx="7391400" cy="479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Font typeface="Wingdings" pitchFamily="2" charset="2"/>
              <a:buChar char="n"/>
              <a:defRPr sz="28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2"/>
                </a:solidFill>
                <a:latin typeface="+mj-lt"/>
                <a:ea typeface="宋体" pitchFamily="2" charset="-122"/>
              </a:defRPr>
            </a:lvl2pPr>
            <a:lvl3pPr marL="1143000" indent="-228600" algn="l" rtl="0" eaLnBrk="0" fontAlgn="base" hangingPunct="0">
              <a:spcBef>
                <a:spcPct val="20000"/>
              </a:spcBef>
              <a:spcAft>
                <a:spcPct val="0"/>
              </a:spcAft>
              <a:buChar char="•"/>
              <a:defRPr sz="1400">
                <a:solidFill>
                  <a:schemeClr val="tx2"/>
                </a:solidFill>
                <a:latin typeface="+mj-lt"/>
                <a:ea typeface="宋体" pitchFamily="2" charset="-122"/>
              </a:defRPr>
            </a:lvl3pPr>
            <a:lvl4pPr marL="1600200" indent="-228600" algn="l" rtl="0" eaLnBrk="0" fontAlgn="base" hangingPunct="0">
              <a:spcBef>
                <a:spcPct val="20000"/>
              </a:spcBef>
              <a:spcAft>
                <a:spcPct val="0"/>
              </a:spcAft>
              <a:buChar char="–"/>
              <a:defRPr sz="1400">
                <a:solidFill>
                  <a:schemeClr val="tx2"/>
                </a:solidFill>
                <a:latin typeface="+mj-lt"/>
                <a:ea typeface="宋体" pitchFamily="2" charset="-122"/>
              </a:defRPr>
            </a:lvl4pPr>
            <a:lvl5pPr marL="2057400" indent="-228600" algn="l" rtl="0" eaLnBrk="0" fontAlgn="base" hangingPunct="0">
              <a:spcBef>
                <a:spcPct val="20000"/>
              </a:spcBef>
              <a:spcAft>
                <a:spcPct val="0"/>
              </a:spcAft>
              <a:buChar char="»"/>
              <a:defRPr sz="1400">
                <a:solidFill>
                  <a:schemeClr val="tx2"/>
                </a:solidFill>
                <a:latin typeface="+mj-lt"/>
                <a:ea typeface="宋体" pitchFamily="2" charset="-122"/>
              </a:defRPr>
            </a:lvl5pPr>
            <a:lvl6pPr marL="2514600" indent="-228600" algn="l" rtl="0" eaLnBrk="0" fontAlgn="base" hangingPunct="0">
              <a:spcBef>
                <a:spcPct val="20000"/>
              </a:spcBef>
              <a:spcAft>
                <a:spcPct val="0"/>
              </a:spcAft>
              <a:buChar char="»"/>
              <a:defRPr sz="1400">
                <a:solidFill>
                  <a:schemeClr val="tx1"/>
                </a:solidFill>
                <a:latin typeface="+mj-lt"/>
                <a:ea typeface="宋体" pitchFamily="2" charset="-122"/>
              </a:defRPr>
            </a:lvl6pPr>
            <a:lvl7pPr marL="2971800" indent="-228600" algn="l" rtl="0" eaLnBrk="0" fontAlgn="base" hangingPunct="0">
              <a:spcBef>
                <a:spcPct val="20000"/>
              </a:spcBef>
              <a:spcAft>
                <a:spcPct val="0"/>
              </a:spcAft>
              <a:buChar char="»"/>
              <a:defRPr sz="1400">
                <a:solidFill>
                  <a:schemeClr val="tx1"/>
                </a:solidFill>
                <a:latin typeface="+mj-lt"/>
                <a:ea typeface="宋体" pitchFamily="2" charset="-122"/>
              </a:defRPr>
            </a:lvl7pPr>
            <a:lvl8pPr marL="3429000" indent="-228600" algn="l" rtl="0" eaLnBrk="0" fontAlgn="base" hangingPunct="0">
              <a:spcBef>
                <a:spcPct val="20000"/>
              </a:spcBef>
              <a:spcAft>
                <a:spcPct val="0"/>
              </a:spcAft>
              <a:buChar char="»"/>
              <a:defRPr sz="1400">
                <a:solidFill>
                  <a:schemeClr val="tx1"/>
                </a:solidFill>
                <a:latin typeface="+mj-lt"/>
                <a:ea typeface="宋体" pitchFamily="2" charset="-122"/>
              </a:defRPr>
            </a:lvl8pPr>
            <a:lvl9pPr marL="3886200" indent="-228600" algn="l" rtl="0" eaLnBrk="0" fontAlgn="base" hangingPunct="0">
              <a:spcBef>
                <a:spcPct val="20000"/>
              </a:spcBef>
              <a:spcAft>
                <a:spcPct val="0"/>
              </a:spcAft>
              <a:buChar char="»"/>
              <a:defRPr sz="1400">
                <a:solidFill>
                  <a:schemeClr val="tx1"/>
                </a:solidFill>
                <a:latin typeface="+mj-lt"/>
                <a:ea typeface="宋体" pitchFamily="2" charset="-122"/>
              </a:defRPr>
            </a:lvl9pPr>
          </a:lstStyle>
          <a:p>
            <a:pPr marL="0" indent="0">
              <a:buNone/>
              <a:defRPr/>
            </a:pPr>
            <a:endParaRPr lang="en-US" altLang="zh-CN" kern="0" dirty="0" smtClean="0"/>
          </a:p>
          <a:p>
            <a:pPr>
              <a:defRPr/>
            </a:pPr>
            <a:endParaRPr lang="en-US" altLang="zh-CN" kern="0" dirty="0" smtClean="0"/>
          </a:p>
        </p:txBody>
      </p:sp>
      <p:pic>
        <p:nvPicPr>
          <p:cNvPr id="6" name="图片 5"/>
          <p:cNvPicPr>
            <a:picLocks noChangeAspect="1"/>
          </p:cNvPicPr>
          <p:nvPr/>
        </p:nvPicPr>
        <p:blipFill>
          <a:blip r:embed="rId2"/>
          <a:stretch>
            <a:fillRect/>
          </a:stretch>
        </p:blipFill>
        <p:spPr>
          <a:xfrm>
            <a:off x="1167213" y="1446857"/>
            <a:ext cx="8218701" cy="5246391"/>
          </a:xfrm>
          <a:prstGeom prst="rect">
            <a:avLst/>
          </a:prstGeom>
        </p:spPr>
      </p:pic>
    </p:spTree>
    <p:extLst>
      <p:ext uri="{BB962C8B-B14F-4D97-AF65-F5344CB8AC3E}">
        <p14:creationId xmlns:p14="http://schemas.microsoft.com/office/powerpoint/2010/main" val="4065478921"/>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2247676"/>
            <a:ext cx="12192000" cy="2391171"/>
          </a:xfrm>
          <a:prstGeom prst="rect">
            <a:avLst/>
          </a:prstGeom>
          <a:solidFill>
            <a:srgbClr val="093FB7"/>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a:ea typeface="宋体"/>
              <a:cs typeface="+mn-cs"/>
            </a:endParaRPr>
          </a:p>
        </p:txBody>
      </p:sp>
      <p:sp>
        <p:nvSpPr>
          <p:cNvPr id="4" name="矩形 3"/>
          <p:cNvSpPr/>
          <p:nvPr/>
        </p:nvSpPr>
        <p:spPr>
          <a:xfrm>
            <a:off x="-1" y="4412861"/>
            <a:ext cx="12192000" cy="320962"/>
          </a:xfrm>
          <a:prstGeom prst="rect">
            <a:avLst/>
          </a:prstGeom>
          <a:solidFill>
            <a:srgbClr val="7FA6C7">
              <a:lumMod val="40000"/>
              <a:lumOff val="60000"/>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11" name="文本框 49"/>
          <p:cNvSpPr txBox="1"/>
          <p:nvPr/>
        </p:nvSpPr>
        <p:spPr>
          <a:xfrm>
            <a:off x="962845" y="2942419"/>
            <a:ext cx="10936466" cy="584775"/>
          </a:xfrm>
          <a:prstGeom prst="rect">
            <a:avLst/>
          </a:prstGeom>
          <a:noFill/>
        </p:spPr>
        <p:txBody>
          <a:bodyPr wrap="square" rtlCol="0">
            <a:spAutoFit/>
          </a:bodyPr>
          <a:lstStyle/>
          <a:p>
            <a:r>
              <a:rPr lang="zh-CN" altLang="en-US" sz="3200" b="1" spc="100" dirty="0" smtClean="0">
                <a:solidFill>
                  <a:schemeClr val="bg1"/>
                </a:solidFill>
                <a:latin typeface="微软雅黑" pitchFamily="34" charset="-122"/>
                <a:ea typeface="微软雅黑" pitchFamily="34" charset="-122"/>
                <a:sym typeface="华文细黑" pitchFamily="2" charset="-122"/>
              </a:rPr>
              <a:t>六、大</a:t>
            </a:r>
            <a:r>
              <a:rPr lang="zh-CN" altLang="en-US" sz="3200" b="1" spc="100" dirty="0">
                <a:solidFill>
                  <a:schemeClr val="bg1"/>
                </a:solidFill>
                <a:latin typeface="微软雅黑" pitchFamily="34" charset="-122"/>
                <a:ea typeface="微软雅黑" pitchFamily="34" charset="-122"/>
                <a:sym typeface="华文细黑" pitchFamily="2" charset="-122"/>
              </a:rPr>
              <a:t>数据行业应用案例：冷链物流</a:t>
            </a:r>
          </a:p>
        </p:txBody>
      </p:sp>
    </p:spTree>
  </p:cSld>
  <p:clrMapOvr>
    <a:masterClrMapping/>
  </p:clrMapOvr>
  <p:transition spd="slow">
    <p:cove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五边形 1"/>
          <p:cNvSpPr/>
          <p:nvPr/>
        </p:nvSpPr>
        <p:spPr>
          <a:xfrm>
            <a:off x="-9525" y="267335"/>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4"/>
          <p:cNvSpPr txBox="1"/>
          <p:nvPr/>
        </p:nvSpPr>
        <p:spPr>
          <a:xfrm>
            <a:off x="904378" y="358239"/>
            <a:ext cx="5602175" cy="523220"/>
          </a:xfrm>
          <a:prstGeom prst="rect">
            <a:avLst/>
          </a:prstGeom>
          <a:noFill/>
        </p:spPr>
        <p:txBody>
          <a:bodyPr wrap="none" rtlCol="0">
            <a:spAutoFit/>
          </a:bodyPr>
          <a:lstStyle/>
          <a:p>
            <a:pPr algn="just"/>
            <a:r>
              <a:rPr lang="zh-CN" altLang="en-US" sz="2800" b="1" kern="100" dirty="0" smtClean="0">
                <a:solidFill>
                  <a:schemeClr val="bg1"/>
                </a:solidFill>
                <a:latin typeface="微软雅黑" pitchFamily="34" charset="-122"/>
                <a:ea typeface="微软雅黑" pitchFamily="34" charset="-122"/>
                <a:cs typeface="Times New Roman" pitchFamily="18" charset="0"/>
              </a:rPr>
              <a:t>冷链综合服务业务框架和要素流向</a:t>
            </a:r>
          </a:p>
        </p:txBody>
      </p:sp>
      <p:pic>
        <p:nvPicPr>
          <p:cNvPr id="4" name="图片 3"/>
          <p:cNvPicPr>
            <a:picLocks noChangeAspect="1"/>
          </p:cNvPicPr>
          <p:nvPr/>
        </p:nvPicPr>
        <p:blipFill>
          <a:blip r:embed="rId2"/>
          <a:stretch>
            <a:fillRect/>
          </a:stretch>
        </p:blipFill>
        <p:spPr>
          <a:xfrm>
            <a:off x="1263054" y="1461205"/>
            <a:ext cx="8408072" cy="5153828"/>
          </a:xfrm>
          <a:prstGeom prst="rect">
            <a:avLst/>
          </a:prstGeom>
        </p:spPr>
      </p:pic>
    </p:spTree>
    <p:extLst>
      <p:ext uri="{BB962C8B-B14F-4D97-AF65-F5344CB8AC3E}">
        <p14:creationId xmlns:p14="http://schemas.microsoft.com/office/powerpoint/2010/main" val="2447498816"/>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五边形 1"/>
          <p:cNvSpPr/>
          <p:nvPr/>
        </p:nvSpPr>
        <p:spPr>
          <a:xfrm>
            <a:off x="-9525" y="267335"/>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4"/>
          <p:cNvSpPr txBox="1"/>
          <p:nvPr/>
        </p:nvSpPr>
        <p:spPr>
          <a:xfrm>
            <a:off x="740554" y="358239"/>
            <a:ext cx="5929828" cy="523220"/>
          </a:xfrm>
          <a:prstGeom prst="rect">
            <a:avLst/>
          </a:prstGeom>
          <a:noFill/>
        </p:spPr>
        <p:txBody>
          <a:bodyPr wrap="none" rtlCol="0">
            <a:spAutoFit/>
          </a:bodyPr>
          <a:lstStyle/>
          <a:p>
            <a:pPr algn="just"/>
            <a:r>
              <a:rPr lang="zh-CN" altLang="en-US" sz="2800" b="1" kern="100" dirty="0" smtClean="0">
                <a:solidFill>
                  <a:schemeClr val="bg1"/>
                </a:solidFill>
                <a:latin typeface="微软雅黑" pitchFamily="34" charset="-122"/>
                <a:ea typeface="微软雅黑" pitchFamily="34" charset="-122"/>
                <a:cs typeface="Times New Roman" pitchFamily="18" charset="0"/>
              </a:rPr>
              <a:t>基于大数据技术的冷链服务支撑平台</a:t>
            </a:r>
          </a:p>
        </p:txBody>
      </p:sp>
      <p:pic>
        <p:nvPicPr>
          <p:cNvPr id="4" name="内容占位符 3"/>
          <p:cNvPicPr>
            <a:picLocks noChangeAspect="1"/>
          </p:cNvPicPr>
          <p:nvPr/>
        </p:nvPicPr>
        <p:blipFill>
          <a:blip r:embed="rId2"/>
          <a:stretch>
            <a:fillRect/>
          </a:stretch>
        </p:blipFill>
        <p:spPr>
          <a:xfrm>
            <a:off x="371928" y="1063089"/>
            <a:ext cx="10487487" cy="5735744"/>
          </a:xfrm>
          <a:prstGeom prst="rect">
            <a:avLst/>
          </a:prstGeom>
        </p:spPr>
      </p:pic>
    </p:spTree>
    <p:extLst>
      <p:ext uri="{BB962C8B-B14F-4D97-AF65-F5344CB8AC3E}">
        <p14:creationId xmlns:p14="http://schemas.microsoft.com/office/powerpoint/2010/main" val="2060068881"/>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五边形 1"/>
          <p:cNvSpPr/>
          <p:nvPr/>
        </p:nvSpPr>
        <p:spPr>
          <a:xfrm>
            <a:off x="-9525" y="267335"/>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4"/>
          <p:cNvSpPr txBox="1"/>
          <p:nvPr/>
        </p:nvSpPr>
        <p:spPr>
          <a:xfrm>
            <a:off x="1458700" y="358239"/>
            <a:ext cx="4493538" cy="523220"/>
          </a:xfrm>
          <a:prstGeom prst="rect">
            <a:avLst/>
          </a:prstGeom>
          <a:noFill/>
        </p:spPr>
        <p:txBody>
          <a:bodyPr wrap="none" rtlCol="0">
            <a:spAutoFit/>
          </a:bodyPr>
          <a:lstStyle/>
          <a:p>
            <a:pPr algn="just"/>
            <a:r>
              <a:rPr lang="zh-CN" altLang="en-US" sz="2800" b="1" kern="100" dirty="0" smtClean="0">
                <a:solidFill>
                  <a:schemeClr val="bg1"/>
                </a:solidFill>
                <a:latin typeface="微软雅黑" pitchFamily="34" charset="-122"/>
                <a:ea typeface="微软雅黑" pitchFamily="34" charset="-122"/>
                <a:cs typeface="Times New Roman" pitchFamily="18" charset="0"/>
              </a:rPr>
              <a:t>冷链服务业务平台技术架构</a:t>
            </a:r>
          </a:p>
        </p:txBody>
      </p:sp>
      <p:pic>
        <p:nvPicPr>
          <p:cNvPr id="4" name="图片 3"/>
          <p:cNvPicPr>
            <a:picLocks noChangeAspect="1"/>
          </p:cNvPicPr>
          <p:nvPr/>
        </p:nvPicPr>
        <p:blipFill>
          <a:blip r:embed="rId2"/>
          <a:stretch>
            <a:fillRect/>
          </a:stretch>
        </p:blipFill>
        <p:spPr>
          <a:xfrm>
            <a:off x="2518890" y="881459"/>
            <a:ext cx="6866695" cy="5834214"/>
          </a:xfrm>
          <a:prstGeom prst="rect">
            <a:avLst/>
          </a:prstGeom>
        </p:spPr>
      </p:pic>
    </p:spTree>
    <p:extLst>
      <p:ext uri="{BB962C8B-B14F-4D97-AF65-F5344CB8AC3E}">
        <p14:creationId xmlns:p14="http://schemas.microsoft.com/office/powerpoint/2010/main" val="2750810703"/>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2247676"/>
            <a:ext cx="12192000" cy="2391171"/>
          </a:xfrm>
          <a:prstGeom prst="rect">
            <a:avLst/>
          </a:prstGeom>
          <a:solidFill>
            <a:srgbClr val="093FB7"/>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a:ea typeface="宋体"/>
              <a:cs typeface="+mn-cs"/>
            </a:endParaRPr>
          </a:p>
        </p:txBody>
      </p:sp>
      <p:sp>
        <p:nvSpPr>
          <p:cNvPr id="4" name="矩形 3"/>
          <p:cNvSpPr/>
          <p:nvPr/>
        </p:nvSpPr>
        <p:spPr>
          <a:xfrm>
            <a:off x="-1" y="4412861"/>
            <a:ext cx="12192000" cy="320962"/>
          </a:xfrm>
          <a:prstGeom prst="rect">
            <a:avLst/>
          </a:prstGeom>
          <a:solidFill>
            <a:srgbClr val="7FA6C7">
              <a:lumMod val="40000"/>
              <a:lumOff val="60000"/>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11" name="文本框 49"/>
          <p:cNvSpPr txBox="1"/>
          <p:nvPr/>
        </p:nvSpPr>
        <p:spPr>
          <a:xfrm>
            <a:off x="938623" y="2948474"/>
            <a:ext cx="10936466" cy="584775"/>
          </a:xfrm>
          <a:prstGeom prst="rect">
            <a:avLst/>
          </a:prstGeom>
          <a:noFill/>
        </p:spPr>
        <p:txBody>
          <a:bodyPr wrap="square" rtlCol="0">
            <a:spAutoFit/>
          </a:bodyPr>
          <a:lstStyle/>
          <a:p>
            <a:r>
              <a:rPr lang="zh-CN" altLang="en-US" sz="3200" b="1" spc="100" dirty="0" smtClean="0">
                <a:solidFill>
                  <a:schemeClr val="bg1"/>
                </a:solidFill>
                <a:latin typeface="微软雅黑" pitchFamily="34" charset="-122"/>
                <a:ea typeface="微软雅黑" pitchFamily="34" charset="-122"/>
                <a:sym typeface="华文细黑" pitchFamily="2" charset="-122"/>
              </a:rPr>
              <a:t>七、大</a:t>
            </a:r>
            <a:r>
              <a:rPr lang="zh-CN" altLang="en-US" sz="3200" b="1" spc="100" dirty="0">
                <a:solidFill>
                  <a:schemeClr val="bg1"/>
                </a:solidFill>
                <a:latin typeface="微软雅黑" pitchFamily="34" charset="-122"/>
                <a:ea typeface="微软雅黑" pitchFamily="34" charset="-122"/>
                <a:sym typeface="华文细黑" pitchFamily="2" charset="-122"/>
              </a:rPr>
              <a:t>数据专题应用案例</a:t>
            </a:r>
            <a:r>
              <a:rPr lang="zh-CN" altLang="en-US" sz="3200" b="1" spc="100" dirty="0" smtClean="0">
                <a:solidFill>
                  <a:schemeClr val="bg1"/>
                </a:solidFill>
                <a:latin typeface="微软雅黑" pitchFamily="34" charset="-122"/>
                <a:ea typeface="微软雅黑" pitchFamily="34" charset="-122"/>
                <a:sym typeface="华文细黑" pitchFamily="2" charset="-122"/>
              </a:rPr>
              <a:t>：</a:t>
            </a:r>
            <a:r>
              <a:rPr lang="zh-CN" altLang="en-US" sz="3200" b="1" spc="100" dirty="0">
                <a:solidFill>
                  <a:schemeClr val="bg1"/>
                </a:solidFill>
                <a:latin typeface="微软雅黑" pitchFamily="34" charset="-122"/>
                <a:ea typeface="微软雅黑" pitchFamily="34" charset="-122"/>
                <a:sym typeface="华文细黑" pitchFamily="2" charset="-122"/>
              </a:rPr>
              <a:t>某</a:t>
            </a:r>
            <a:r>
              <a:rPr lang="zh-CN" altLang="en-US" sz="3200" b="1" spc="100" dirty="0" smtClean="0">
                <a:solidFill>
                  <a:schemeClr val="bg1"/>
                </a:solidFill>
                <a:latin typeface="微软雅黑" pitchFamily="34" charset="-122"/>
                <a:ea typeface="微软雅黑" pitchFamily="34" charset="-122"/>
                <a:sym typeface="华文细黑" pitchFamily="2" charset="-122"/>
              </a:rPr>
              <a:t>省旅游大数据</a:t>
            </a:r>
            <a:endParaRPr lang="zh-CN" altLang="en-US" sz="3200" b="1" spc="100" dirty="0">
              <a:solidFill>
                <a:schemeClr val="bg1"/>
              </a:solidFill>
              <a:latin typeface="微软雅黑" pitchFamily="34" charset="-122"/>
              <a:ea typeface="微软雅黑" pitchFamily="34" charset="-122"/>
              <a:sym typeface="华文细黑" pitchFamily="2" charset="-122"/>
            </a:endParaRPr>
          </a:p>
        </p:txBody>
      </p:sp>
    </p:spTree>
  </p:cSld>
  <p:clrMapOvr>
    <a:masterClrMapping/>
  </p:clrMapOvr>
  <p:transition spd="slow">
    <p:cove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五边形 1"/>
          <p:cNvSpPr/>
          <p:nvPr/>
        </p:nvSpPr>
        <p:spPr>
          <a:xfrm>
            <a:off x="-9525" y="267335"/>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4"/>
          <p:cNvSpPr txBox="1"/>
          <p:nvPr/>
        </p:nvSpPr>
        <p:spPr>
          <a:xfrm>
            <a:off x="1997308" y="358239"/>
            <a:ext cx="3416320" cy="523220"/>
          </a:xfrm>
          <a:prstGeom prst="rect">
            <a:avLst/>
          </a:prstGeom>
          <a:noFill/>
        </p:spPr>
        <p:txBody>
          <a:bodyPr wrap="none" rtlCol="0">
            <a:spAutoFit/>
          </a:bodyPr>
          <a:lstStyle/>
          <a:p>
            <a:pPr algn="just"/>
            <a:r>
              <a:rPr lang="zh-CN" altLang="en-US" sz="2800" b="1" kern="100" dirty="0" smtClean="0">
                <a:solidFill>
                  <a:schemeClr val="bg1"/>
                </a:solidFill>
                <a:latin typeface="微软雅黑" pitchFamily="34" charset="-122"/>
                <a:ea typeface="微软雅黑" pitchFamily="34" charset="-122"/>
                <a:cs typeface="Times New Roman" pitchFamily="18" charset="0"/>
              </a:rPr>
              <a:t>旅游大数据发展目标</a:t>
            </a:r>
          </a:p>
        </p:txBody>
      </p:sp>
      <p:sp>
        <p:nvSpPr>
          <p:cNvPr id="4" name="矩形 3"/>
          <p:cNvSpPr/>
          <p:nvPr/>
        </p:nvSpPr>
        <p:spPr>
          <a:xfrm>
            <a:off x="215153" y="1193062"/>
            <a:ext cx="11682805" cy="5380960"/>
          </a:xfrm>
          <a:prstGeom prst="rect">
            <a:avLst/>
          </a:prstGeom>
        </p:spPr>
        <p:txBody>
          <a:bodyPr wrap="square">
            <a:spAutoFit/>
          </a:bodyPr>
          <a:lstStyle/>
          <a:p>
            <a:pPr indent="355600">
              <a:lnSpc>
                <a:spcPct val="150000"/>
              </a:lnSpc>
              <a:spcAft>
                <a:spcPts val="800"/>
              </a:spcAft>
            </a:pPr>
            <a:r>
              <a:rPr lang="en-US" altLang="zh-CN" dirty="0">
                <a:latin typeface="Times New Roman" panose="02020603050405020304" pitchFamily="18" charset="0"/>
                <a:ea typeface="仿宋_GB2312"/>
                <a:cs typeface="Times New Roman" panose="02020603050405020304" pitchFamily="18" charset="0"/>
              </a:rPr>
              <a:t>1</a:t>
            </a:r>
            <a:r>
              <a:rPr lang="zh-CN" altLang="zh-CN" dirty="0">
                <a:latin typeface="Times New Roman" panose="02020603050405020304" pitchFamily="18" charset="0"/>
                <a:ea typeface="仿宋_GB2312"/>
                <a:cs typeface="Times New Roman" panose="02020603050405020304" pitchFamily="18" charset="0"/>
              </a:rPr>
              <a:t>、促进信息流通共享</a:t>
            </a:r>
            <a:endParaRPr lang="zh-CN" altLang="zh-CN" sz="1400" dirty="0">
              <a:latin typeface="Calibri" panose="020F0502020204030204" pitchFamily="34" charset="0"/>
              <a:cs typeface="Times New Roman" panose="02020603050405020304" pitchFamily="18" charset="0"/>
            </a:endParaRPr>
          </a:p>
          <a:p>
            <a:pPr indent="355600">
              <a:lnSpc>
                <a:spcPct val="150000"/>
              </a:lnSpc>
              <a:spcAft>
                <a:spcPts val="800"/>
              </a:spcAft>
            </a:pPr>
            <a:r>
              <a:rPr lang="zh-CN" altLang="zh-CN" dirty="0">
                <a:latin typeface="Times New Roman" panose="02020603050405020304" pitchFamily="18" charset="0"/>
                <a:ea typeface="仿宋_GB2312"/>
                <a:cs typeface="Times New Roman" panose="02020603050405020304" pitchFamily="18" charset="0"/>
              </a:rPr>
              <a:t>通过旅游大数据平台的建设，可以实现旅游相关部门的旅游信息共享，促进各级旅游部门数据的高效传输。</a:t>
            </a:r>
            <a:endParaRPr lang="zh-CN" altLang="zh-CN" sz="1400" dirty="0">
              <a:latin typeface="Calibri" panose="020F0502020204030204" pitchFamily="34" charset="0"/>
              <a:cs typeface="Times New Roman" panose="02020603050405020304" pitchFamily="18" charset="0"/>
            </a:endParaRPr>
          </a:p>
          <a:p>
            <a:pPr indent="355600">
              <a:lnSpc>
                <a:spcPct val="150000"/>
              </a:lnSpc>
              <a:spcAft>
                <a:spcPts val="800"/>
              </a:spcAft>
            </a:pPr>
            <a:r>
              <a:rPr lang="en-US" altLang="zh-CN" dirty="0">
                <a:latin typeface="Times New Roman" panose="02020603050405020304" pitchFamily="18" charset="0"/>
                <a:ea typeface="仿宋_GB2312"/>
                <a:cs typeface="Times New Roman" panose="02020603050405020304" pitchFamily="18" charset="0"/>
              </a:rPr>
              <a:t>2</a:t>
            </a:r>
            <a:r>
              <a:rPr lang="zh-CN" altLang="zh-CN" dirty="0">
                <a:latin typeface="Times New Roman" panose="02020603050405020304" pitchFamily="18" charset="0"/>
                <a:ea typeface="仿宋_GB2312"/>
                <a:cs typeface="Times New Roman" panose="02020603050405020304" pitchFamily="18" charset="0"/>
              </a:rPr>
              <a:t>、提升数据交换能力</a:t>
            </a:r>
            <a:endParaRPr lang="zh-CN" altLang="zh-CN" sz="1400" dirty="0">
              <a:latin typeface="Calibri" panose="020F0502020204030204" pitchFamily="34" charset="0"/>
              <a:cs typeface="Times New Roman" panose="02020603050405020304" pitchFamily="18" charset="0"/>
            </a:endParaRPr>
          </a:p>
          <a:p>
            <a:pPr indent="355600">
              <a:lnSpc>
                <a:spcPct val="150000"/>
              </a:lnSpc>
              <a:spcAft>
                <a:spcPts val="800"/>
              </a:spcAft>
            </a:pPr>
            <a:r>
              <a:rPr lang="zh-CN" altLang="zh-CN" dirty="0">
                <a:latin typeface="Times New Roman" panose="02020603050405020304" pitchFamily="18" charset="0"/>
                <a:ea typeface="仿宋_GB2312"/>
                <a:cs typeface="Times New Roman" panose="02020603050405020304" pitchFamily="18" charset="0"/>
              </a:rPr>
              <a:t>本项目的建设，一改以往各部门、各业务单位之间数据交换的传统方式，通过信息化手段，大大提升了数据交换能力，提高旅游数据交换的时效性、准确性。</a:t>
            </a:r>
            <a:endParaRPr lang="zh-CN" altLang="zh-CN" sz="1400" dirty="0">
              <a:latin typeface="Calibri" panose="020F0502020204030204" pitchFamily="34" charset="0"/>
              <a:cs typeface="Times New Roman" panose="02020603050405020304" pitchFamily="18" charset="0"/>
            </a:endParaRPr>
          </a:p>
          <a:p>
            <a:pPr indent="355600">
              <a:lnSpc>
                <a:spcPct val="150000"/>
              </a:lnSpc>
              <a:spcAft>
                <a:spcPts val="800"/>
              </a:spcAft>
            </a:pPr>
            <a:r>
              <a:rPr lang="en-US" altLang="zh-CN" dirty="0">
                <a:latin typeface="Times New Roman" panose="02020603050405020304" pitchFamily="18" charset="0"/>
                <a:ea typeface="仿宋_GB2312"/>
                <a:cs typeface="Times New Roman" panose="02020603050405020304" pitchFamily="18" charset="0"/>
              </a:rPr>
              <a:t>3</a:t>
            </a:r>
            <a:r>
              <a:rPr lang="zh-CN" altLang="zh-CN" dirty="0">
                <a:latin typeface="Times New Roman" panose="02020603050405020304" pitchFamily="18" charset="0"/>
                <a:ea typeface="仿宋_GB2312"/>
                <a:cs typeface="Times New Roman" panose="02020603050405020304" pitchFamily="18" charset="0"/>
              </a:rPr>
              <a:t>、加强旅游协同管理</a:t>
            </a:r>
            <a:endParaRPr lang="zh-CN" altLang="zh-CN" sz="1400" dirty="0">
              <a:latin typeface="Calibri" panose="020F0502020204030204" pitchFamily="34" charset="0"/>
              <a:cs typeface="Times New Roman" panose="02020603050405020304" pitchFamily="18" charset="0"/>
            </a:endParaRPr>
          </a:p>
          <a:p>
            <a:pPr indent="355600">
              <a:lnSpc>
                <a:spcPct val="150000"/>
              </a:lnSpc>
              <a:spcAft>
                <a:spcPts val="800"/>
              </a:spcAft>
            </a:pPr>
            <a:r>
              <a:rPr lang="zh-CN" altLang="zh-CN" dirty="0">
                <a:latin typeface="Times New Roman" panose="02020603050405020304" pitchFamily="18" charset="0"/>
                <a:ea typeface="仿宋_GB2312"/>
                <a:cs typeface="Times New Roman" panose="02020603050405020304" pitchFamily="18" charset="0"/>
              </a:rPr>
              <a:t>通过平台的建设，各旅游业务单位通过与旅游大数据平台中数据的交互访问达到数据互联互通，业务协同工作的目标，从而加强旅游的协同管理。</a:t>
            </a:r>
            <a:endParaRPr lang="zh-CN" altLang="zh-CN" sz="1400" dirty="0">
              <a:latin typeface="Calibri" panose="020F0502020204030204" pitchFamily="34" charset="0"/>
              <a:cs typeface="Times New Roman" panose="02020603050405020304" pitchFamily="18" charset="0"/>
            </a:endParaRPr>
          </a:p>
          <a:p>
            <a:pPr indent="355600">
              <a:lnSpc>
                <a:spcPct val="150000"/>
              </a:lnSpc>
              <a:spcAft>
                <a:spcPts val="800"/>
              </a:spcAft>
            </a:pPr>
            <a:r>
              <a:rPr lang="en-US" altLang="zh-CN" dirty="0">
                <a:latin typeface="Times New Roman" panose="02020603050405020304" pitchFamily="18" charset="0"/>
                <a:ea typeface="仿宋_GB2312"/>
                <a:cs typeface="Times New Roman" panose="02020603050405020304" pitchFamily="18" charset="0"/>
              </a:rPr>
              <a:t>4</a:t>
            </a:r>
            <a:r>
              <a:rPr lang="zh-CN" altLang="zh-CN" dirty="0">
                <a:latin typeface="Times New Roman" panose="02020603050405020304" pitchFamily="18" charset="0"/>
                <a:ea typeface="仿宋_GB2312"/>
                <a:cs typeface="Times New Roman" panose="02020603050405020304" pitchFamily="18" charset="0"/>
              </a:rPr>
              <a:t>、提供旅游决策依据</a:t>
            </a:r>
            <a:endParaRPr lang="zh-CN" altLang="zh-CN" sz="1400" dirty="0">
              <a:latin typeface="Calibri" panose="020F0502020204030204" pitchFamily="34" charset="0"/>
              <a:cs typeface="Times New Roman" panose="02020603050405020304" pitchFamily="18" charset="0"/>
            </a:endParaRPr>
          </a:p>
          <a:p>
            <a:pPr indent="355600">
              <a:lnSpc>
                <a:spcPct val="150000"/>
              </a:lnSpc>
              <a:spcAft>
                <a:spcPts val="800"/>
              </a:spcAft>
            </a:pPr>
            <a:r>
              <a:rPr lang="zh-CN" altLang="zh-CN" dirty="0">
                <a:latin typeface="Times New Roman" panose="02020603050405020304" pitchFamily="18" charset="0"/>
                <a:ea typeface="仿宋_GB2312"/>
                <a:cs typeface="Times New Roman" panose="02020603050405020304" pitchFamily="18" charset="0"/>
              </a:rPr>
              <a:t>旅游大数据平台丰富的数据应用，实现准确、快速地计算出旅游管理绩效指标、企业旅游服务和信用指标等信息，做到决策有数可依、有章可循。</a:t>
            </a:r>
            <a:endParaRPr lang="zh-CN" altLang="zh-CN" sz="14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9671297"/>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五边形 1"/>
          <p:cNvSpPr/>
          <p:nvPr/>
        </p:nvSpPr>
        <p:spPr>
          <a:xfrm>
            <a:off x="-9525" y="267335"/>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4"/>
          <p:cNvSpPr txBox="1"/>
          <p:nvPr/>
        </p:nvSpPr>
        <p:spPr>
          <a:xfrm>
            <a:off x="1997309" y="358239"/>
            <a:ext cx="3416320" cy="523220"/>
          </a:xfrm>
          <a:prstGeom prst="rect">
            <a:avLst/>
          </a:prstGeom>
          <a:noFill/>
        </p:spPr>
        <p:txBody>
          <a:bodyPr wrap="none" rtlCol="0">
            <a:spAutoFit/>
          </a:bodyPr>
          <a:lstStyle/>
          <a:p>
            <a:pPr algn="just"/>
            <a:r>
              <a:rPr lang="zh-CN" altLang="en-US" sz="2800" b="1" kern="100" dirty="0" smtClean="0">
                <a:solidFill>
                  <a:schemeClr val="bg1"/>
                </a:solidFill>
                <a:latin typeface="微软雅黑" pitchFamily="34" charset="-122"/>
                <a:ea typeface="微软雅黑" pitchFamily="34" charset="-122"/>
                <a:cs typeface="Times New Roman" pitchFamily="18" charset="0"/>
              </a:rPr>
              <a:t>旅游大数据总体框架</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6203" y="972185"/>
            <a:ext cx="7967345" cy="5584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7448149"/>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五边形 1"/>
          <p:cNvSpPr/>
          <p:nvPr/>
        </p:nvSpPr>
        <p:spPr>
          <a:xfrm>
            <a:off x="-9525" y="267335"/>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4"/>
          <p:cNvSpPr txBox="1"/>
          <p:nvPr/>
        </p:nvSpPr>
        <p:spPr>
          <a:xfrm>
            <a:off x="2535918" y="358239"/>
            <a:ext cx="2339102" cy="523220"/>
          </a:xfrm>
          <a:prstGeom prst="rect">
            <a:avLst/>
          </a:prstGeom>
          <a:noFill/>
        </p:spPr>
        <p:txBody>
          <a:bodyPr wrap="none" rtlCol="0">
            <a:spAutoFit/>
          </a:bodyPr>
          <a:lstStyle/>
          <a:p>
            <a:pPr algn="just"/>
            <a:r>
              <a:rPr lang="zh-CN" altLang="en-US" sz="2800" b="1" kern="100" dirty="0" smtClean="0">
                <a:solidFill>
                  <a:schemeClr val="bg1"/>
                </a:solidFill>
                <a:latin typeface="微软雅黑" pitchFamily="34" charset="-122"/>
                <a:ea typeface="微软雅黑" pitchFamily="34" charset="-122"/>
                <a:cs typeface="Times New Roman" pitchFamily="18" charset="0"/>
              </a:rPr>
              <a:t>旅游诚信指数</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267" y="1784159"/>
            <a:ext cx="5234210" cy="1881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图片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77297" y="3980329"/>
            <a:ext cx="6193966" cy="231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3633428"/>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2247676"/>
            <a:ext cx="12192000" cy="2391171"/>
          </a:xfrm>
          <a:prstGeom prst="rect">
            <a:avLst/>
          </a:prstGeom>
          <a:solidFill>
            <a:srgbClr val="093FB7"/>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a:ea typeface="宋体"/>
              <a:cs typeface="+mn-cs"/>
            </a:endParaRPr>
          </a:p>
        </p:txBody>
      </p:sp>
      <p:sp>
        <p:nvSpPr>
          <p:cNvPr id="4" name="矩形 3"/>
          <p:cNvSpPr/>
          <p:nvPr/>
        </p:nvSpPr>
        <p:spPr>
          <a:xfrm>
            <a:off x="-1" y="4412861"/>
            <a:ext cx="12192000" cy="320962"/>
          </a:xfrm>
          <a:prstGeom prst="rect">
            <a:avLst/>
          </a:prstGeom>
          <a:solidFill>
            <a:srgbClr val="7FA6C7">
              <a:lumMod val="40000"/>
              <a:lumOff val="60000"/>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11" name="文本框 49"/>
          <p:cNvSpPr txBox="1"/>
          <p:nvPr/>
        </p:nvSpPr>
        <p:spPr>
          <a:xfrm>
            <a:off x="938623" y="2948474"/>
            <a:ext cx="10936466" cy="584775"/>
          </a:xfrm>
          <a:prstGeom prst="rect">
            <a:avLst/>
          </a:prstGeom>
          <a:noFill/>
        </p:spPr>
        <p:txBody>
          <a:bodyPr wrap="square" rtlCol="0">
            <a:spAutoFit/>
          </a:bodyPr>
          <a:lstStyle/>
          <a:p>
            <a:r>
              <a:rPr lang="zh-CN" altLang="en-US" sz="3200" b="1" spc="100" dirty="0">
                <a:solidFill>
                  <a:schemeClr val="bg1"/>
                </a:solidFill>
                <a:latin typeface="微软雅黑" pitchFamily="34" charset="-122"/>
                <a:ea typeface="微软雅黑" pitchFamily="34" charset="-122"/>
                <a:sym typeface="华文细黑" pitchFamily="2" charset="-122"/>
              </a:rPr>
              <a:t>八</a:t>
            </a:r>
            <a:r>
              <a:rPr lang="zh-CN" altLang="en-US" sz="3200" b="1" spc="100" dirty="0" smtClean="0">
                <a:solidFill>
                  <a:schemeClr val="bg1"/>
                </a:solidFill>
                <a:latin typeface="微软雅黑" pitchFamily="34" charset="-122"/>
                <a:ea typeface="微软雅黑" pitchFamily="34" charset="-122"/>
                <a:sym typeface="华文细黑" pitchFamily="2" charset="-122"/>
              </a:rPr>
              <a:t>、政府数据公开</a:t>
            </a:r>
            <a:endParaRPr lang="zh-CN" altLang="en-US" sz="3200" b="1" spc="100" dirty="0">
              <a:solidFill>
                <a:schemeClr val="bg1"/>
              </a:solidFill>
              <a:latin typeface="微软雅黑" pitchFamily="34" charset="-122"/>
              <a:ea typeface="微软雅黑" pitchFamily="34" charset="-122"/>
              <a:sym typeface="华文细黑" pitchFamily="2" charset="-122"/>
            </a:endParaRPr>
          </a:p>
        </p:txBody>
      </p:sp>
    </p:spTree>
  </p:cSld>
  <p:clrMapOvr>
    <a:masterClrMapping/>
  </p:clrMapOvr>
  <p:transition spd="slow">
    <p:cove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80684" y="1243011"/>
            <a:ext cx="11973260" cy="5493812"/>
          </a:xfrm>
          <a:prstGeom prst="rect">
            <a:avLst/>
          </a:prstGeom>
        </p:spPr>
        <p:txBody>
          <a:bodyPr wrap="square">
            <a:spAutoFit/>
          </a:bodyPr>
          <a:lstStyle/>
          <a:p>
            <a:pPr marL="285750" lvl="0" indent="-285750">
              <a:lnSpc>
                <a:spcPct val="150000"/>
              </a:lnSpc>
              <a:buFont typeface="Wingdings" panose="05000000000000000000" pitchFamily="2" charset="2"/>
              <a:buChar char="p"/>
            </a:pPr>
            <a:r>
              <a:rPr lang="zh-CN" altLang="zh-CN" b="1" kern="0" dirty="0" smtClean="0">
                <a:solidFill>
                  <a:srgbClr val="000000"/>
                </a:solidFill>
                <a:latin typeface="Calibri" panose="020F0502020204030204" pitchFamily="34" charset="0"/>
                <a:cs typeface="HYg2gj"/>
              </a:rPr>
              <a:t>围绕</a:t>
            </a:r>
            <a:r>
              <a:rPr lang="zh-CN" altLang="zh-CN" b="1" kern="0" dirty="0">
                <a:solidFill>
                  <a:srgbClr val="000000"/>
                </a:solidFill>
                <a:latin typeface="Calibri" panose="020F0502020204030204" pitchFamily="34" charset="0"/>
                <a:cs typeface="HYg2gj"/>
              </a:rPr>
              <a:t>政府职责与任务，形成与企业、公众良好的互动，促进政府数据开放和应用共享</a:t>
            </a:r>
            <a:endParaRPr lang="zh-CN" altLang="zh-CN" sz="1400" kern="100" dirty="0">
              <a:latin typeface="Calibri" panose="020F0502020204030204" pitchFamily="34" charset="0"/>
              <a:cs typeface="Times New Roman" panose="02020603050405020304" pitchFamily="18" charset="0"/>
            </a:endParaRPr>
          </a:p>
          <a:p>
            <a:pPr indent="304800">
              <a:lnSpc>
                <a:spcPct val="150000"/>
              </a:lnSpc>
            </a:pPr>
            <a:r>
              <a:rPr lang="zh-CN" altLang="zh-CN" sz="1600" kern="0" dirty="0">
                <a:solidFill>
                  <a:srgbClr val="000000"/>
                </a:solidFill>
                <a:latin typeface="Calibri" panose="020F0502020204030204" pitchFamily="34" charset="0"/>
                <a:cs typeface="HYg2gj"/>
              </a:rPr>
              <a:t>政府与企业各司其职，在政府数据开放与应用共享方面形成良好的政企合作模式。政府围绕自身职责与任务，采集、公开与共享数据，重在公共服务平台搭建和规则的</a:t>
            </a:r>
            <a:r>
              <a:rPr lang="zh-CN" altLang="zh-CN" sz="1600" kern="0" dirty="0" smtClean="0">
                <a:solidFill>
                  <a:srgbClr val="000000"/>
                </a:solidFill>
                <a:latin typeface="Calibri" panose="020F0502020204030204" pitchFamily="34" charset="0"/>
                <a:cs typeface="HYg2gj"/>
              </a:rPr>
              <a:t>制定。</a:t>
            </a:r>
            <a:r>
              <a:rPr lang="zh-CN" altLang="zh-CN" sz="1600" kern="0" dirty="0">
                <a:solidFill>
                  <a:srgbClr val="000000"/>
                </a:solidFill>
                <a:latin typeface="Calibri" panose="020F0502020204030204" pitchFamily="34" charset="0"/>
                <a:cs typeface="HYg2gj"/>
              </a:rPr>
              <a:t>在公开信息的同时，强调数据再利用，提高数据检索能力</a:t>
            </a:r>
            <a:r>
              <a:rPr lang="zh-CN" altLang="zh-CN" sz="1600" kern="0" dirty="0" smtClean="0">
                <a:solidFill>
                  <a:srgbClr val="000000"/>
                </a:solidFill>
                <a:latin typeface="Calibri" panose="020F0502020204030204" pitchFamily="34" charset="0"/>
                <a:cs typeface="HYg2gj"/>
              </a:rPr>
              <a:t>。建立</a:t>
            </a:r>
            <a:r>
              <a:rPr lang="zh-CN" altLang="zh-CN" sz="1600" kern="0" dirty="0">
                <a:solidFill>
                  <a:srgbClr val="000000"/>
                </a:solidFill>
                <a:latin typeface="Calibri" panose="020F0502020204030204" pitchFamily="34" charset="0"/>
                <a:cs typeface="HYg2gj"/>
              </a:rPr>
              <a:t>公开数据集的</a:t>
            </a:r>
            <a:r>
              <a:rPr lang="zh-CN" altLang="zh-CN" sz="1600" kern="0" dirty="0" smtClean="0">
                <a:solidFill>
                  <a:srgbClr val="000000"/>
                </a:solidFill>
                <a:latin typeface="Calibri" panose="020F0502020204030204" pitchFamily="34" charset="0"/>
                <a:cs typeface="HYg2gj"/>
              </a:rPr>
              <a:t>目录</a:t>
            </a:r>
            <a:r>
              <a:rPr lang="zh-CN" altLang="en-US" sz="1600" kern="0" dirty="0">
                <a:solidFill>
                  <a:srgbClr val="000000"/>
                </a:solidFill>
                <a:latin typeface="Calibri" panose="020F0502020204030204" pitchFamily="34" charset="0"/>
                <a:cs typeface="HYg2gj"/>
              </a:rPr>
              <a:t>，</a:t>
            </a:r>
            <a:r>
              <a:rPr lang="zh-CN" altLang="zh-CN" sz="1600" kern="0" dirty="0" smtClean="0">
                <a:solidFill>
                  <a:srgbClr val="000000"/>
                </a:solidFill>
                <a:latin typeface="Calibri" panose="020F0502020204030204" pitchFamily="34" charset="0"/>
                <a:cs typeface="HYg2gj"/>
              </a:rPr>
              <a:t>无偿</a:t>
            </a:r>
            <a:r>
              <a:rPr lang="zh-CN" altLang="zh-CN" sz="1600" kern="0" dirty="0">
                <a:solidFill>
                  <a:srgbClr val="000000"/>
                </a:solidFill>
                <a:latin typeface="Calibri" panose="020F0502020204030204" pitchFamily="34" charset="0"/>
                <a:cs typeface="HYg2gj"/>
              </a:rPr>
              <a:t>公开原始数据，鼓励企业和公民充分利用政府信息，开发</a:t>
            </a:r>
            <a:r>
              <a:rPr lang="zh-CN" altLang="zh-CN" sz="1600" kern="0" dirty="0" smtClean="0">
                <a:solidFill>
                  <a:srgbClr val="000000"/>
                </a:solidFill>
                <a:latin typeface="Calibri" panose="020F0502020204030204" pitchFamily="34" charset="0"/>
                <a:cs typeface="HYg2gj"/>
              </a:rPr>
              <a:t>出</a:t>
            </a:r>
            <a:r>
              <a:rPr lang="zh-CN" altLang="en-US" sz="1600" kern="0" dirty="0">
                <a:solidFill>
                  <a:srgbClr val="000000"/>
                </a:solidFill>
                <a:latin typeface="Calibri" panose="020F0502020204030204" pitchFamily="34" charset="0"/>
                <a:cs typeface="HYg2gj"/>
              </a:rPr>
              <a:t>多样化</a:t>
            </a:r>
            <a:r>
              <a:rPr lang="zh-CN" altLang="zh-CN" sz="1600" kern="0" dirty="0" smtClean="0">
                <a:solidFill>
                  <a:srgbClr val="000000"/>
                </a:solidFill>
                <a:latin typeface="Calibri" panose="020F0502020204030204" pitchFamily="34" charset="0"/>
                <a:cs typeface="HYg2gj"/>
              </a:rPr>
              <a:t>的</a:t>
            </a:r>
            <a:r>
              <a:rPr lang="zh-CN" altLang="zh-CN" sz="1600" kern="0" dirty="0">
                <a:solidFill>
                  <a:srgbClr val="000000"/>
                </a:solidFill>
                <a:latin typeface="Calibri" panose="020F0502020204030204" pitchFamily="34" charset="0"/>
                <a:cs typeface="HYg2gj"/>
              </a:rPr>
              <a:t>信息服务、科学研究以及方便生活的信息应用系统。通过透明、协作和互动的一站式数据下载和一站式云服务平台，共享基础设施与应用程序，减少低水平重复，增加复用性，切实提高政府投资效益</a:t>
            </a:r>
            <a:r>
              <a:rPr lang="zh-CN" altLang="zh-CN" sz="1600" kern="0" dirty="0" smtClean="0">
                <a:solidFill>
                  <a:srgbClr val="000000"/>
                </a:solidFill>
                <a:latin typeface="Calibri" panose="020F0502020204030204" pitchFamily="34" charset="0"/>
                <a:cs typeface="HYg2gj"/>
              </a:rPr>
              <a:t>。</a:t>
            </a:r>
            <a:endParaRPr lang="en-US" altLang="zh-CN" sz="1600" kern="100" dirty="0" smtClean="0">
              <a:latin typeface="Calibri" panose="020F0502020204030204" pitchFamily="34" charset="0"/>
              <a:cs typeface="Times New Roman" panose="02020603050405020304" pitchFamily="18" charset="0"/>
            </a:endParaRPr>
          </a:p>
          <a:p>
            <a:pPr marL="285750" indent="-285750">
              <a:lnSpc>
                <a:spcPct val="150000"/>
              </a:lnSpc>
              <a:buFont typeface="Wingdings" panose="05000000000000000000" pitchFamily="2" charset="2"/>
              <a:buChar char="p"/>
            </a:pPr>
            <a:r>
              <a:rPr lang="zh-CN" altLang="zh-CN" b="1" kern="0" dirty="0" smtClean="0">
                <a:solidFill>
                  <a:srgbClr val="000000"/>
                </a:solidFill>
                <a:latin typeface="Calibri" panose="020F0502020204030204" pitchFamily="34" charset="0"/>
                <a:cs typeface="HYg2gj"/>
              </a:rPr>
              <a:t>探索建设</a:t>
            </a:r>
            <a:r>
              <a:rPr lang="zh-CN" altLang="en-US" b="1" kern="0" dirty="0" smtClean="0">
                <a:solidFill>
                  <a:srgbClr val="000000"/>
                </a:solidFill>
                <a:latin typeface="Calibri" panose="020F0502020204030204" pitchFamily="34" charset="0"/>
                <a:cs typeface="HYg2gj"/>
              </a:rPr>
              <a:t>新型政府数据服务</a:t>
            </a:r>
            <a:r>
              <a:rPr lang="zh-CN" altLang="zh-CN" b="1" kern="0" dirty="0" smtClean="0">
                <a:solidFill>
                  <a:srgbClr val="000000"/>
                </a:solidFill>
                <a:latin typeface="Calibri" panose="020F0502020204030204" pitchFamily="34" charset="0"/>
                <a:cs typeface="HYg2gj"/>
              </a:rPr>
              <a:t>平台</a:t>
            </a:r>
            <a:endParaRPr lang="zh-CN" altLang="zh-CN" sz="1400" kern="100" dirty="0">
              <a:latin typeface="Calibri" panose="020F0502020204030204" pitchFamily="34" charset="0"/>
              <a:cs typeface="Times New Roman" panose="02020603050405020304" pitchFamily="18" charset="0"/>
            </a:endParaRPr>
          </a:p>
          <a:p>
            <a:pPr indent="304800">
              <a:lnSpc>
                <a:spcPct val="150000"/>
              </a:lnSpc>
            </a:pPr>
            <a:r>
              <a:rPr lang="zh-CN" altLang="zh-CN" sz="1600" kern="0" dirty="0">
                <a:solidFill>
                  <a:srgbClr val="000000"/>
                </a:solidFill>
                <a:latin typeface="Calibri" panose="020F0502020204030204" pitchFamily="34" charset="0"/>
                <a:cs typeface="HYg2gj"/>
              </a:rPr>
              <a:t>伴随着信息化的深入发展，我国整体信息化水平不断提升。立党为公，执政为民，我国正致力于打造服务型政府</a:t>
            </a:r>
            <a:r>
              <a:rPr lang="zh-CN" altLang="zh-CN" sz="1600" kern="0" dirty="0" smtClean="0">
                <a:solidFill>
                  <a:srgbClr val="000000"/>
                </a:solidFill>
                <a:latin typeface="Calibri" panose="020F0502020204030204" pitchFamily="34" charset="0"/>
                <a:cs typeface="HYg2gj"/>
              </a:rPr>
              <a:t>。为</a:t>
            </a:r>
            <a:r>
              <a:rPr lang="zh-CN" altLang="zh-CN" sz="1600" kern="0" dirty="0">
                <a:solidFill>
                  <a:srgbClr val="000000"/>
                </a:solidFill>
                <a:latin typeface="Calibri" panose="020F0502020204030204" pitchFamily="34" charset="0"/>
                <a:cs typeface="HYg2gj"/>
              </a:rPr>
              <a:t>进一步</a:t>
            </a:r>
            <a:r>
              <a:rPr lang="zh-CN" altLang="zh-CN" sz="1600" kern="0" dirty="0" smtClean="0">
                <a:solidFill>
                  <a:srgbClr val="000000"/>
                </a:solidFill>
                <a:latin typeface="Calibri" panose="020F0502020204030204" pitchFamily="34" charset="0"/>
                <a:cs typeface="HYg2gj"/>
              </a:rPr>
              <a:t>促进服务型</a:t>
            </a:r>
            <a:r>
              <a:rPr lang="zh-CN" altLang="zh-CN" sz="1600" kern="0" dirty="0">
                <a:solidFill>
                  <a:srgbClr val="000000"/>
                </a:solidFill>
                <a:latin typeface="Calibri" panose="020F0502020204030204" pitchFamily="34" charset="0"/>
                <a:cs typeface="HYg2gj"/>
              </a:rPr>
              <a:t>政府建设，需要探索研究</a:t>
            </a:r>
            <a:r>
              <a:rPr lang="zh-CN" altLang="zh-CN" sz="1600" kern="0" dirty="0" smtClean="0">
                <a:solidFill>
                  <a:srgbClr val="000000"/>
                </a:solidFill>
                <a:latin typeface="Calibri" panose="020F0502020204030204" pitchFamily="34" charset="0"/>
                <a:cs typeface="HYg2gj"/>
              </a:rPr>
              <a:t>具有</a:t>
            </a:r>
            <a:r>
              <a:rPr lang="zh-CN" altLang="en-US" sz="1600" kern="0" dirty="0" smtClean="0">
                <a:solidFill>
                  <a:srgbClr val="000000"/>
                </a:solidFill>
                <a:latin typeface="Calibri" panose="020F0502020204030204" pitchFamily="34" charset="0"/>
                <a:cs typeface="HYg2gj"/>
              </a:rPr>
              <a:t>中国</a:t>
            </a:r>
            <a:r>
              <a:rPr lang="zh-CN" altLang="zh-CN" sz="1600" kern="0" dirty="0" smtClean="0">
                <a:solidFill>
                  <a:srgbClr val="000000"/>
                </a:solidFill>
                <a:latin typeface="Calibri" panose="020F0502020204030204" pitchFamily="34" charset="0"/>
                <a:cs typeface="HYg2gj"/>
              </a:rPr>
              <a:t>特色的</a:t>
            </a:r>
            <a:r>
              <a:rPr lang="zh-CN" altLang="en-US" sz="1600" kern="0" dirty="0" smtClean="0">
                <a:solidFill>
                  <a:srgbClr val="000000"/>
                </a:solidFill>
                <a:latin typeface="Calibri" panose="020F0502020204030204" pitchFamily="34" charset="0"/>
                <a:cs typeface="HYg2gj"/>
              </a:rPr>
              <a:t>数据服务</a:t>
            </a:r>
            <a:r>
              <a:rPr lang="zh-CN" altLang="zh-CN" sz="1600" kern="0" dirty="0" smtClean="0">
                <a:solidFill>
                  <a:srgbClr val="000000"/>
                </a:solidFill>
                <a:latin typeface="Calibri" panose="020F0502020204030204" pitchFamily="34" charset="0"/>
                <a:cs typeface="HYg2gj"/>
              </a:rPr>
              <a:t>平台</a:t>
            </a:r>
            <a:r>
              <a:rPr lang="zh-CN" altLang="zh-CN" sz="1600" kern="0" dirty="0">
                <a:solidFill>
                  <a:srgbClr val="000000"/>
                </a:solidFill>
                <a:latin typeface="Calibri" panose="020F0502020204030204" pitchFamily="34" charset="0"/>
                <a:cs typeface="HYg2gj"/>
              </a:rPr>
              <a:t>，</a:t>
            </a:r>
            <a:r>
              <a:rPr lang="zh-CN" altLang="zh-CN" sz="1600" kern="0" dirty="0" smtClean="0">
                <a:solidFill>
                  <a:srgbClr val="000000"/>
                </a:solidFill>
                <a:latin typeface="Calibri" panose="020F0502020204030204" pitchFamily="34" charset="0"/>
                <a:cs typeface="HYg2gj"/>
              </a:rPr>
              <a:t>形成电子</a:t>
            </a:r>
            <a:r>
              <a:rPr lang="zh-CN" altLang="zh-CN" sz="1600" kern="0" dirty="0">
                <a:solidFill>
                  <a:srgbClr val="000000"/>
                </a:solidFill>
                <a:latin typeface="Calibri" panose="020F0502020204030204" pitchFamily="34" charset="0"/>
                <a:cs typeface="HYg2gj"/>
              </a:rPr>
              <a:t>政务公用基础设施平台，并进一步强化公用基础设施对业务应用系统的基础支撑能力，促进信息共享与业务协同，努力为人民群众提供更方便快捷、更优质高效的公共服务，以满足各级政务部门经济调节、市场监管、社会管理、公共服务等方面的需要，促进政府监管能力和服务水平的提高。</a:t>
            </a:r>
            <a:endParaRPr lang="zh-CN" altLang="zh-CN" sz="1600" kern="100" dirty="0">
              <a:latin typeface="Calibri" panose="020F0502020204030204" pitchFamily="34" charset="0"/>
              <a:cs typeface="Times New Roman" panose="02020603050405020304" pitchFamily="18" charset="0"/>
            </a:endParaRPr>
          </a:p>
          <a:p>
            <a:pPr marL="285750" indent="-285750">
              <a:lnSpc>
                <a:spcPct val="150000"/>
              </a:lnSpc>
              <a:buFont typeface="Wingdings" panose="05000000000000000000" pitchFamily="2" charset="2"/>
              <a:buChar char="p"/>
            </a:pPr>
            <a:r>
              <a:rPr lang="zh-CN" altLang="zh-CN" b="1" kern="0" dirty="0" smtClean="0">
                <a:solidFill>
                  <a:srgbClr val="000000"/>
                </a:solidFill>
                <a:latin typeface="Calibri" panose="020F0502020204030204" pitchFamily="34" charset="0"/>
                <a:cs typeface="HYg2gj"/>
              </a:rPr>
              <a:t>提供</a:t>
            </a:r>
            <a:r>
              <a:rPr lang="zh-CN" altLang="zh-CN" b="1" kern="0" dirty="0">
                <a:solidFill>
                  <a:srgbClr val="000000"/>
                </a:solidFill>
                <a:latin typeface="Calibri" panose="020F0502020204030204" pitchFamily="34" charset="0"/>
                <a:cs typeface="HYg2gj"/>
              </a:rPr>
              <a:t>易于发现、访问和理解的数据</a:t>
            </a:r>
            <a:endParaRPr lang="zh-CN" altLang="zh-CN" sz="1400" kern="100" dirty="0">
              <a:latin typeface="Calibri" panose="020F0502020204030204" pitchFamily="34" charset="0"/>
              <a:cs typeface="Times New Roman" panose="02020603050405020304" pitchFamily="18" charset="0"/>
            </a:endParaRPr>
          </a:p>
          <a:p>
            <a:pPr indent="304800">
              <a:lnSpc>
                <a:spcPct val="150000"/>
              </a:lnSpc>
            </a:pPr>
            <a:r>
              <a:rPr lang="zh-CN" altLang="zh-CN" sz="1600" kern="0" dirty="0">
                <a:solidFill>
                  <a:srgbClr val="000000"/>
                </a:solidFill>
                <a:latin typeface="Calibri" panose="020F0502020204030204" pitchFamily="34" charset="0"/>
                <a:cs typeface="HYg2gj"/>
              </a:rPr>
              <a:t>提供各种数据及标准数据接口，方便用户下载数据，参与政府事务，提供反馈意见和建议，消除政府和公众之间的信息不对称问题。同时使用高价值、可以机读的数据库，改善数据的利用率，进而推动政府透明化，提升行政</a:t>
            </a:r>
            <a:r>
              <a:rPr lang="zh-CN" altLang="zh-CN" sz="1600" kern="0" dirty="0" smtClean="0">
                <a:solidFill>
                  <a:srgbClr val="000000"/>
                </a:solidFill>
                <a:latin typeface="Calibri" panose="020F0502020204030204" pitchFamily="34" charset="0"/>
                <a:cs typeface="HYg2gj"/>
              </a:rPr>
              <a:t>效率</a:t>
            </a:r>
            <a:r>
              <a:rPr lang="zh-CN" altLang="en-US" sz="1600" kern="0" dirty="0" smtClean="0">
                <a:solidFill>
                  <a:srgbClr val="000000"/>
                </a:solidFill>
                <a:latin typeface="Calibri" panose="020F0502020204030204" pitchFamily="34" charset="0"/>
                <a:cs typeface="HYg2gj"/>
              </a:rPr>
              <a:t>。</a:t>
            </a:r>
            <a:endParaRPr lang="zh-CN" altLang="zh-CN" sz="1600" kern="100" dirty="0">
              <a:latin typeface="Calibri" panose="020F0502020204030204" pitchFamily="34" charset="0"/>
              <a:cs typeface="Times New Roman" panose="02020603050405020304" pitchFamily="18" charset="0"/>
            </a:endParaRPr>
          </a:p>
        </p:txBody>
      </p:sp>
      <p:sp>
        <p:nvSpPr>
          <p:cNvPr id="3" name="五边形 2"/>
          <p:cNvSpPr/>
          <p:nvPr/>
        </p:nvSpPr>
        <p:spPr>
          <a:xfrm>
            <a:off x="-9525" y="267335"/>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4"/>
          <p:cNvSpPr txBox="1"/>
          <p:nvPr/>
        </p:nvSpPr>
        <p:spPr>
          <a:xfrm>
            <a:off x="3254062" y="358239"/>
            <a:ext cx="902811" cy="523220"/>
          </a:xfrm>
          <a:prstGeom prst="rect">
            <a:avLst/>
          </a:prstGeom>
          <a:noFill/>
        </p:spPr>
        <p:txBody>
          <a:bodyPr wrap="none" rtlCol="0">
            <a:spAutoFit/>
          </a:bodyPr>
          <a:lstStyle/>
          <a:p>
            <a:pPr algn="just"/>
            <a:r>
              <a:rPr lang="zh-CN" altLang="en-US" sz="2800" b="1" kern="100" dirty="0">
                <a:solidFill>
                  <a:schemeClr val="bg1"/>
                </a:solidFill>
                <a:latin typeface="微软雅黑" pitchFamily="34" charset="-122"/>
                <a:ea typeface="微软雅黑" pitchFamily="34" charset="-122"/>
                <a:cs typeface="Times New Roman" pitchFamily="18" charset="0"/>
              </a:rPr>
              <a:t>目的</a:t>
            </a:r>
            <a:endParaRPr lang="zh-CN" altLang="en-US" sz="2800" b="1" kern="100" dirty="0" smtClean="0">
              <a:solidFill>
                <a:schemeClr val="bg1"/>
              </a:solidFill>
              <a:latin typeface="微软雅黑" pitchFamily="34" charset="-122"/>
              <a:ea typeface="微软雅黑" pitchFamily="34" charset="-122"/>
              <a:cs typeface="Times New Roman" pitchFamily="18" charset="0"/>
            </a:endParaRPr>
          </a:p>
        </p:txBody>
      </p:sp>
    </p:spTree>
    <p:extLst>
      <p:ext uri="{BB962C8B-B14F-4D97-AF65-F5344CB8AC3E}">
        <p14:creationId xmlns:p14="http://schemas.microsoft.com/office/powerpoint/2010/main" val="86041899"/>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1103116" y="1447132"/>
            <a:ext cx="8654070" cy="5178156"/>
          </a:xfrm>
          <a:prstGeom prst="rect">
            <a:avLst/>
          </a:prstGeom>
        </p:spPr>
      </p:pic>
      <p:sp>
        <p:nvSpPr>
          <p:cNvPr id="3" name="五边形 2"/>
          <p:cNvSpPr/>
          <p:nvPr/>
        </p:nvSpPr>
        <p:spPr>
          <a:xfrm>
            <a:off x="-9525" y="267335"/>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4"/>
          <p:cNvSpPr txBox="1"/>
          <p:nvPr/>
        </p:nvSpPr>
        <p:spPr>
          <a:xfrm>
            <a:off x="1808158" y="358239"/>
            <a:ext cx="3794629" cy="523220"/>
          </a:xfrm>
          <a:prstGeom prst="rect">
            <a:avLst/>
          </a:prstGeom>
          <a:noFill/>
        </p:spPr>
        <p:txBody>
          <a:bodyPr wrap="none" rtlCol="0">
            <a:spAutoFit/>
          </a:bodyPr>
          <a:lstStyle/>
          <a:p>
            <a:pPr algn="just"/>
            <a:r>
              <a:rPr lang="zh-CN" altLang="en-US" sz="2800" b="1" kern="100" dirty="0" smtClean="0">
                <a:solidFill>
                  <a:schemeClr val="bg1"/>
                </a:solidFill>
                <a:latin typeface="微软雅黑" pitchFamily="34" charset="-122"/>
                <a:ea typeface="微软雅黑" pitchFamily="34" charset="-122"/>
                <a:cs typeface="Times New Roman" pitchFamily="18" charset="0"/>
              </a:rPr>
              <a:t>政府数据开放基本模型</a:t>
            </a:r>
          </a:p>
        </p:txBody>
      </p:sp>
    </p:spTree>
    <p:extLst>
      <p:ext uri="{BB962C8B-B14F-4D97-AF65-F5344CB8AC3E}">
        <p14:creationId xmlns:p14="http://schemas.microsoft.com/office/powerpoint/2010/main" val="3731956959"/>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五边形 2"/>
          <p:cNvSpPr/>
          <p:nvPr/>
        </p:nvSpPr>
        <p:spPr>
          <a:xfrm>
            <a:off x="-9525" y="267335"/>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4"/>
          <p:cNvSpPr txBox="1"/>
          <p:nvPr/>
        </p:nvSpPr>
        <p:spPr>
          <a:xfrm>
            <a:off x="1817776" y="358239"/>
            <a:ext cx="3775393" cy="523220"/>
          </a:xfrm>
          <a:prstGeom prst="rect">
            <a:avLst/>
          </a:prstGeom>
          <a:noFill/>
        </p:spPr>
        <p:txBody>
          <a:bodyPr wrap="none" rtlCol="0">
            <a:spAutoFit/>
          </a:bodyPr>
          <a:lstStyle/>
          <a:p>
            <a:pPr algn="just"/>
            <a:r>
              <a:rPr lang="zh-CN" altLang="en-US" sz="2800" b="1" kern="100" dirty="0" smtClean="0">
                <a:solidFill>
                  <a:schemeClr val="bg1"/>
                </a:solidFill>
                <a:latin typeface="微软雅黑" pitchFamily="34" charset="-122"/>
                <a:ea typeface="微软雅黑" pitchFamily="34" charset="-122"/>
                <a:cs typeface="Times New Roman" pitchFamily="18" charset="0"/>
              </a:rPr>
              <a:t>政府数据开放基本过程</a:t>
            </a:r>
          </a:p>
        </p:txBody>
      </p:sp>
      <p:sp>
        <p:nvSpPr>
          <p:cNvPr id="5" name="内容占位符 2"/>
          <p:cNvSpPr txBox="1">
            <a:spLocks/>
          </p:cNvSpPr>
          <p:nvPr/>
        </p:nvSpPr>
        <p:spPr>
          <a:xfrm>
            <a:off x="619363" y="1469334"/>
            <a:ext cx="2899048"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pPr>
            <a:r>
              <a:rPr lang="zh-CN" altLang="en-US" dirty="0" smtClean="0"/>
              <a:t>基本定位：</a:t>
            </a:r>
            <a:endParaRPr lang="en-US" altLang="zh-CN" dirty="0" smtClean="0"/>
          </a:p>
          <a:p>
            <a:pPr marL="0" indent="0">
              <a:buFont typeface="Arial" pitchFamily="34" charset="0"/>
              <a:buNone/>
            </a:pPr>
            <a:r>
              <a:rPr lang="en-US" altLang="zh-CN" dirty="0" smtClean="0">
                <a:sym typeface="Arial" charset="0"/>
              </a:rPr>
              <a:t>      </a:t>
            </a:r>
            <a:r>
              <a:rPr lang="zh-CN" altLang="en-US" sz="2400" dirty="0" smtClean="0">
                <a:solidFill>
                  <a:srgbClr val="000000"/>
                </a:solidFill>
                <a:sym typeface="Arial" charset="0"/>
              </a:rPr>
              <a:t>通过政务外网归集政府机构可开放的数据资源，建立政务数据开放资源目录，通过互联网以机读方式为社会公众提供政府数据开放服务。</a:t>
            </a:r>
            <a:endParaRPr lang="zh-CN" altLang="en-US" sz="2400" dirty="0" smtClean="0">
              <a:solidFill>
                <a:srgbClr val="FF0000"/>
              </a:solidFill>
              <a:latin typeface="+mn-ea"/>
              <a:sym typeface="微软雅黑" pitchFamily="34" charset="-122"/>
            </a:endParaRPr>
          </a:p>
          <a:p>
            <a:pPr marL="0" indent="0">
              <a:buFont typeface="Arial" pitchFamily="34" charset="0"/>
              <a:buNone/>
            </a:pPr>
            <a:endParaRPr lang="zh-CN" altLang="en-US" dirty="0"/>
          </a:p>
        </p:txBody>
      </p:sp>
      <p:sp>
        <p:nvSpPr>
          <p:cNvPr id="6" name="矩形 5"/>
          <p:cNvSpPr/>
          <p:nvPr/>
        </p:nvSpPr>
        <p:spPr>
          <a:xfrm>
            <a:off x="4325597" y="1750250"/>
            <a:ext cx="1080120" cy="98296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tx1"/>
                </a:solidFill>
              </a:rPr>
              <a:t>政府部门互联网发布的数据</a:t>
            </a:r>
            <a:endParaRPr lang="zh-CN" altLang="en-US" sz="1600" dirty="0">
              <a:solidFill>
                <a:schemeClr val="tx1"/>
              </a:solidFill>
            </a:endParaRPr>
          </a:p>
        </p:txBody>
      </p:sp>
      <p:sp>
        <p:nvSpPr>
          <p:cNvPr id="7" name="矩形 6"/>
          <p:cNvSpPr/>
          <p:nvPr/>
        </p:nvSpPr>
        <p:spPr>
          <a:xfrm>
            <a:off x="4325597" y="2898501"/>
            <a:ext cx="1080120" cy="98296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tx1"/>
                </a:solidFill>
              </a:rPr>
              <a:t>政府部门授权发布的数据</a:t>
            </a:r>
            <a:endParaRPr lang="zh-CN" altLang="en-US" sz="1600" dirty="0">
              <a:solidFill>
                <a:schemeClr val="tx1"/>
              </a:solidFill>
            </a:endParaRPr>
          </a:p>
        </p:txBody>
      </p:sp>
      <p:sp>
        <p:nvSpPr>
          <p:cNvPr id="8" name="矩形 7"/>
          <p:cNvSpPr/>
          <p:nvPr/>
        </p:nvSpPr>
        <p:spPr>
          <a:xfrm>
            <a:off x="4325597" y="4062889"/>
            <a:ext cx="1080120" cy="98296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tx1"/>
                </a:solidFill>
              </a:rPr>
              <a:t>政府基础信息资源库数据</a:t>
            </a:r>
            <a:endParaRPr lang="zh-CN" altLang="en-US" sz="1600" dirty="0">
              <a:solidFill>
                <a:schemeClr val="tx1"/>
              </a:solidFill>
            </a:endParaRPr>
          </a:p>
        </p:txBody>
      </p:sp>
      <p:sp>
        <p:nvSpPr>
          <p:cNvPr id="9" name="矩形 8"/>
          <p:cNvSpPr/>
          <p:nvPr/>
        </p:nvSpPr>
        <p:spPr>
          <a:xfrm>
            <a:off x="4325597" y="5314049"/>
            <a:ext cx="1080120" cy="98296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tx1"/>
                </a:solidFill>
              </a:rPr>
              <a:t>行业组织</a:t>
            </a:r>
            <a:r>
              <a:rPr lang="en-US" altLang="zh-CN" sz="1600" dirty="0" smtClean="0">
                <a:solidFill>
                  <a:schemeClr val="tx1"/>
                </a:solidFill>
              </a:rPr>
              <a:t>/</a:t>
            </a:r>
            <a:r>
              <a:rPr lang="zh-CN" altLang="en-US" sz="1600" dirty="0" smtClean="0">
                <a:solidFill>
                  <a:schemeClr val="tx1"/>
                </a:solidFill>
              </a:rPr>
              <a:t>协会发布数据</a:t>
            </a:r>
            <a:endParaRPr lang="zh-CN" altLang="en-US" sz="1600" dirty="0">
              <a:solidFill>
                <a:schemeClr val="tx1"/>
              </a:solidFill>
            </a:endParaRPr>
          </a:p>
        </p:txBody>
      </p:sp>
      <p:sp>
        <p:nvSpPr>
          <p:cNvPr id="10" name="矩形 9"/>
          <p:cNvSpPr/>
          <p:nvPr/>
        </p:nvSpPr>
        <p:spPr>
          <a:xfrm>
            <a:off x="6269813" y="3389980"/>
            <a:ext cx="1512168" cy="98296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en-US" altLang="zh-CN" sz="1600" dirty="0" smtClean="0">
              <a:solidFill>
                <a:schemeClr val="tx1"/>
              </a:solidFill>
            </a:endParaRPr>
          </a:p>
          <a:p>
            <a:pPr algn="ctr"/>
            <a:r>
              <a:rPr lang="zh-CN" altLang="en-US" sz="1600" dirty="0" smtClean="0">
                <a:solidFill>
                  <a:schemeClr val="tx1"/>
                </a:solidFill>
              </a:rPr>
              <a:t>数据搜索</a:t>
            </a:r>
            <a:r>
              <a:rPr lang="en-US" altLang="zh-CN" sz="1600" dirty="0" smtClean="0">
                <a:solidFill>
                  <a:schemeClr val="tx1"/>
                </a:solidFill>
              </a:rPr>
              <a:t>/</a:t>
            </a:r>
            <a:r>
              <a:rPr lang="zh-CN" altLang="en-US" sz="1600" dirty="0" smtClean="0">
                <a:solidFill>
                  <a:schemeClr val="tx1"/>
                </a:solidFill>
              </a:rPr>
              <a:t>收集</a:t>
            </a:r>
            <a:r>
              <a:rPr lang="en-US" altLang="zh-CN" sz="1600" dirty="0" smtClean="0">
                <a:solidFill>
                  <a:schemeClr val="tx1"/>
                </a:solidFill>
              </a:rPr>
              <a:t>/</a:t>
            </a:r>
            <a:r>
              <a:rPr lang="zh-CN" altLang="en-US" sz="1600" dirty="0" smtClean="0">
                <a:solidFill>
                  <a:schemeClr val="tx1"/>
                </a:solidFill>
              </a:rPr>
              <a:t>交换</a:t>
            </a:r>
            <a:r>
              <a:rPr lang="en-US" altLang="zh-CN" sz="1600" dirty="0" smtClean="0">
                <a:solidFill>
                  <a:schemeClr val="tx1"/>
                </a:solidFill>
              </a:rPr>
              <a:t>/</a:t>
            </a:r>
            <a:r>
              <a:rPr lang="zh-CN" altLang="en-US" sz="1600" dirty="0" smtClean="0">
                <a:solidFill>
                  <a:schemeClr val="tx1"/>
                </a:solidFill>
              </a:rPr>
              <a:t>整理</a:t>
            </a:r>
            <a:r>
              <a:rPr lang="en-US" altLang="zh-CN" sz="1600" dirty="0" smtClean="0">
                <a:solidFill>
                  <a:schemeClr val="tx1"/>
                </a:solidFill>
              </a:rPr>
              <a:t>/</a:t>
            </a:r>
            <a:r>
              <a:rPr lang="zh-CN" altLang="en-US" sz="1600" dirty="0" smtClean="0">
                <a:solidFill>
                  <a:schemeClr val="tx1"/>
                </a:solidFill>
              </a:rPr>
              <a:t>导航</a:t>
            </a:r>
            <a:r>
              <a:rPr lang="en-US" altLang="zh-CN" sz="1600" dirty="0" smtClean="0">
                <a:solidFill>
                  <a:schemeClr val="tx1"/>
                </a:solidFill>
              </a:rPr>
              <a:t>/</a:t>
            </a:r>
            <a:r>
              <a:rPr lang="zh-CN" altLang="en-US" sz="1600" dirty="0" smtClean="0">
                <a:solidFill>
                  <a:schemeClr val="tx1"/>
                </a:solidFill>
              </a:rPr>
              <a:t>下载</a:t>
            </a:r>
            <a:r>
              <a:rPr lang="en-US" altLang="zh-CN" sz="1600" dirty="0" smtClean="0">
                <a:solidFill>
                  <a:schemeClr val="tx1"/>
                </a:solidFill>
              </a:rPr>
              <a:t>/</a:t>
            </a:r>
            <a:r>
              <a:rPr lang="zh-CN" altLang="en-US" sz="1600" dirty="0" smtClean="0">
                <a:solidFill>
                  <a:schemeClr val="tx1"/>
                </a:solidFill>
              </a:rPr>
              <a:t>接口</a:t>
            </a:r>
            <a:r>
              <a:rPr lang="zh-CN" altLang="en-US" sz="1600" dirty="0">
                <a:solidFill>
                  <a:schemeClr val="tx1"/>
                </a:solidFill>
              </a:rPr>
              <a:t>；</a:t>
            </a:r>
            <a:r>
              <a:rPr lang="zh-CN" altLang="en-US" sz="1600" dirty="0" smtClean="0">
                <a:solidFill>
                  <a:schemeClr val="tx1"/>
                </a:solidFill>
              </a:rPr>
              <a:t>应用集成</a:t>
            </a:r>
            <a:r>
              <a:rPr lang="en-US" altLang="zh-CN" sz="1600" dirty="0" smtClean="0">
                <a:solidFill>
                  <a:schemeClr val="tx1"/>
                </a:solidFill>
              </a:rPr>
              <a:t>/</a:t>
            </a:r>
            <a:r>
              <a:rPr lang="zh-CN" altLang="en-US" sz="1600" dirty="0" smtClean="0">
                <a:solidFill>
                  <a:schemeClr val="tx1"/>
                </a:solidFill>
              </a:rPr>
              <a:t>交流</a:t>
            </a:r>
            <a:endParaRPr lang="en-US" altLang="zh-CN" sz="1600" dirty="0" smtClean="0">
              <a:solidFill>
                <a:schemeClr val="tx1"/>
              </a:solidFill>
            </a:endParaRPr>
          </a:p>
          <a:p>
            <a:pPr algn="ctr"/>
            <a:endParaRPr lang="zh-CN" altLang="en-US" sz="1600" dirty="0">
              <a:solidFill>
                <a:schemeClr val="tx1"/>
              </a:solidFill>
            </a:endParaRPr>
          </a:p>
        </p:txBody>
      </p:sp>
      <p:sp>
        <p:nvSpPr>
          <p:cNvPr id="11" name="右箭头 10"/>
          <p:cNvSpPr/>
          <p:nvPr/>
        </p:nvSpPr>
        <p:spPr>
          <a:xfrm>
            <a:off x="5591112" y="3641975"/>
            <a:ext cx="489204" cy="484632"/>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630460" y="2361721"/>
            <a:ext cx="1080120" cy="324036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600" dirty="0" smtClean="0">
              <a:solidFill>
                <a:schemeClr val="tx1"/>
              </a:solidFill>
            </a:endParaRPr>
          </a:p>
        </p:txBody>
      </p:sp>
      <p:sp>
        <p:nvSpPr>
          <p:cNvPr id="13" name="矩形 12"/>
          <p:cNvSpPr/>
          <p:nvPr/>
        </p:nvSpPr>
        <p:spPr>
          <a:xfrm>
            <a:off x="8810480" y="2652761"/>
            <a:ext cx="720080" cy="491480"/>
          </a:xfrm>
          <a:prstGeom prst="rect">
            <a:avLst/>
          </a:prstGeom>
          <a:solidFill>
            <a:srgbClr val="00B0F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rPr>
              <a:t>个人</a:t>
            </a:r>
            <a:r>
              <a:rPr lang="zh-CN" altLang="en-US" sz="1600" dirty="0" smtClean="0">
                <a:solidFill>
                  <a:schemeClr val="tx1"/>
                </a:solidFill>
              </a:rPr>
              <a:t>应用</a:t>
            </a:r>
            <a:endParaRPr lang="en-US" altLang="zh-CN" sz="1600" dirty="0" smtClean="0">
              <a:solidFill>
                <a:schemeClr val="tx1"/>
              </a:solidFill>
            </a:endParaRPr>
          </a:p>
        </p:txBody>
      </p:sp>
      <p:sp>
        <p:nvSpPr>
          <p:cNvPr id="14" name="矩形 13"/>
          <p:cNvSpPr/>
          <p:nvPr/>
        </p:nvSpPr>
        <p:spPr>
          <a:xfrm>
            <a:off x="8810480" y="4822569"/>
            <a:ext cx="722440" cy="491480"/>
          </a:xfrm>
          <a:prstGeom prst="rect">
            <a:avLst/>
          </a:prstGeom>
          <a:solidFill>
            <a:srgbClr val="00B0F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rPr>
              <a:t>机构</a:t>
            </a:r>
            <a:r>
              <a:rPr lang="zh-CN" altLang="en-US" sz="1600" dirty="0" smtClean="0">
                <a:solidFill>
                  <a:schemeClr val="tx1"/>
                </a:solidFill>
              </a:rPr>
              <a:t>应用</a:t>
            </a:r>
            <a:endParaRPr lang="en-US" altLang="zh-CN" sz="1600" dirty="0" smtClean="0">
              <a:solidFill>
                <a:schemeClr val="tx1"/>
              </a:solidFill>
            </a:endParaRPr>
          </a:p>
        </p:txBody>
      </p:sp>
      <p:sp>
        <p:nvSpPr>
          <p:cNvPr id="15" name="右箭头 14"/>
          <p:cNvSpPr/>
          <p:nvPr/>
        </p:nvSpPr>
        <p:spPr>
          <a:xfrm>
            <a:off x="7998005" y="3641975"/>
            <a:ext cx="489204" cy="484632"/>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8810480" y="3694664"/>
            <a:ext cx="720080" cy="574474"/>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solidFill>
                  <a:schemeClr val="tx1"/>
                </a:solidFill>
              </a:rPr>
              <a:t>机读</a:t>
            </a:r>
            <a:endParaRPr lang="en-US" altLang="zh-CN" sz="1200" dirty="0" smtClean="0">
              <a:solidFill>
                <a:schemeClr val="tx1"/>
              </a:solidFill>
            </a:endParaRPr>
          </a:p>
          <a:p>
            <a:pPr algn="ctr"/>
            <a:r>
              <a:rPr lang="zh-CN" altLang="en-US" sz="1200" dirty="0" smtClean="0">
                <a:solidFill>
                  <a:schemeClr val="tx1"/>
                </a:solidFill>
              </a:rPr>
              <a:t>数据</a:t>
            </a:r>
            <a:endParaRPr lang="zh-CN" altLang="en-US" sz="1200" dirty="0">
              <a:solidFill>
                <a:schemeClr val="tx1"/>
              </a:solidFill>
            </a:endParaRPr>
          </a:p>
        </p:txBody>
      </p:sp>
      <p:cxnSp>
        <p:nvCxnSpPr>
          <p:cNvPr id="17" name="直接箭头连接符 16"/>
          <p:cNvCxnSpPr>
            <a:stCxn id="16" idx="0"/>
          </p:cNvCxnSpPr>
          <p:nvPr/>
        </p:nvCxnSpPr>
        <p:spPr>
          <a:xfrm flipV="1">
            <a:off x="9170520" y="3144242"/>
            <a:ext cx="1" cy="55042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a:stCxn id="16" idx="4"/>
            <a:endCxn id="14" idx="0"/>
          </p:cNvCxnSpPr>
          <p:nvPr/>
        </p:nvCxnSpPr>
        <p:spPr>
          <a:xfrm>
            <a:off x="9170520" y="4269138"/>
            <a:ext cx="1180" cy="55343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4509240"/>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五边形 2"/>
          <p:cNvSpPr/>
          <p:nvPr/>
        </p:nvSpPr>
        <p:spPr>
          <a:xfrm>
            <a:off x="-9525" y="267335"/>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4"/>
          <p:cNvSpPr txBox="1"/>
          <p:nvPr/>
        </p:nvSpPr>
        <p:spPr>
          <a:xfrm>
            <a:off x="1791327" y="358239"/>
            <a:ext cx="3828292" cy="523220"/>
          </a:xfrm>
          <a:prstGeom prst="rect">
            <a:avLst/>
          </a:prstGeom>
          <a:noFill/>
        </p:spPr>
        <p:txBody>
          <a:bodyPr wrap="none" rtlCol="0">
            <a:spAutoFit/>
          </a:bodyPr>
          <a:lstStyle/>
          <a:p>
            <a:pPr algn="just"/>
            <a:r>
              <a:rPr lang="zh-CN" altLang="en-US" sz="2800" b="1" kern="100" dirty="0" smtClean="0">
                <a:solidFill>
                  <a:schemeClr val="bg1"/>
                </a:solidFill>
                <a:latin typeface="微软雅黑" pitchFamily="34" charset="-122"/>
                <a:ea typeface="微软雅黑" pitchFamily="34" charset="-122"/>
                <a:cs typeface="Times New Roman" pitchFamily="18" charset="0"/>
              </a:rPr>
              <a:t>政府数据开放基本架构</a:t>
            </a: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2364" y="1208319"/>
            <a:ext cx="8729899" cy="5586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2710963"/>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五边形 1"/>
          <p:cNvSpPr/>
          <p:nvPr/>
        </p:nvSpPr>
        <p:spPr>
          <a:xfrm>
            <a:off x="-9525" y="267335"/>
            <a:ext cx="7583805" cy="704850"/>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4"/>
          <p:cNvSpPr txBox="1"/>
          <p:nvPr/>
        </p:nvSpPr>
        <p:spPr>
          <a:xfrm>
            <a:off x="1817778" y="358239"/>
            <a:ext cx="3775393" cy="523220"/>
          </a:xfrm>
          <a:prstGeom prst="rect">
            <a:avLst/>
          </a:prstGeom>
          <a:noFill/>
        </p:spPr>
        <p:txBody>
          <a:bodyPr wrap="none" rtlCol="0">
            <a:spAutoFit/>
          </a:bodyPr>
          <a:lstStyle/>
          <a:p>
            <a:pPr algn="just"/>
            <a:r>
              <a:rPr lang="zh-CN" altLang="en-US" sz="2800" b="1" kern="100" dirty="0" smtClean="0">
                <a:solidFill>
                  <a:schemeClr val="bg1"/>
                </a:solidFill>
                <a:latin typeface="微软雅黑" pitchFamily="34" charset="-122"/>
                <a:ea typeface="微软雅黑" pitchFamily="34" charset="-122"/>
                <a:cs typeface="Times New Roman" pitchFamily="18" charset="0"/>
              </a:rPr>
              <a:t>政府数据开放服务场景</a:t>
            </a:r>
          </a:p>
        </p:txBody>
      </p:sp>
      <p:pic>
        <p:nvPicPr>
          <p:cNvPr id="4"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2094" y="1063089"/>
            <a:ext cx="6912768" cy="406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604882" y="5311094"/>
            <a:ext cx="9976578" cy="1384995"/>
          </a:xfrm>
          <a:prstGeom prst="rect">
            <a:avLst/>
          </a:prstGeom>
        </p:spPr>
        <p:txBody>
          <a:bodyPr wrap="square">
            <a:spAutoFit/>
          </a:bodyPr>
          <a:lstStyle/>
          <a:p>
            <a:pPr indent="355600">
              <a:lnSpc>
                <a:spcPct val="150000"/>
              </a:lnSpc>
            </a:pPr>
            <a:r>
              <a:rPr lang="zh-CN" altLang="en-US" sz="1400" kern="0" dirty="0" smtClean="0">
                <a:latin typeface="Times New Roman" panose="02020603050405020304" pitchFamily="18" charset="0"/>
                <a:ea typeface="宋体" panose="02010600030101010101" pitchFamily="2" charset="-122"/>
              </a:rPr>
              <a:t>政府</a:t>
            </a:r>
            <a:r>
              <a:rPr lang="zh-CN" altLang="zh-CN" sz="1400" kern="0" dirty="0" smtClean="0">
                <a:latin typeface="Times New Roman" panose="02020603050405020304" pitchFamily="18" charset="0"/>
                <a:ea typeface="宋体" panose="02010600030101010101" pitchFamily="2" charset="-122"/>
              </a:rPr>
              <a:t>数据</a:t>
            </a:r>
            <a:r>
              <a:rPr lang="zh-CN" altLang="en-US" sz="1400" kern="0" dirty="0" smtClean="0">
                <a:latin typeface="Times New Roman" panose="02020603050405020304" pitchFamily="18" charset="0"/>
                <a:ea typeface="宋体" panose="02010600030101010101" pitchFamily="2" charset="-122"/>
              </a:rPr>
              <a:t>开放</a:t>
            </a:r>
            <a:r>
              <a:rPr lang="zh-CN" altLang="zh-CN" sz="1400" kern="0" dirty="0" smtClean="0">
                <a:latin typeface="Times New Roman" panose="02020603050405020304" pitchFamily="18" charset="0"/>
                <a:ea typeface="宋体" panose="02010600030101010101" pitchFamily="2" charset="-122"/>
              </a:rPr>
              <a:t>系统</a:t>
            </a:r>
            <a:r>
              <a:rPr lang="zh-CN" altLang="zh-CN" sz="1400" kern="0" dirty="0">
                <a:latin typeface="Times New Roman" panose="02020603050405020304" pitchFamily="18" charset="0"/>
                <a:ea typeface="宋体" panose="02010600030101010101" pitchFamily="2" charset="-122"/>
              </a:rPr>
              <a:t>平台和信息资源管理</a:t>
            </a:r>
            <a:r>
              <a:rPr lang="zh-CN" altLang="zh-CN" sz="1400" kern="0" dirty="0" smtClean="0">
                <a:latin typeface="Times New Roman" panose="02020603050405020304" pitchFamily="18" charset="0"/>
                <a:ea typeface="宋体" panose="02010600030101010101" pitchFamily="2" charset="-122"/>
              </a:rPr>
              <a:t>系统基于</a:t>
            </a:r>
            <a:r>
              <a:rPr lang="zh-CN" altLang="zh-CN" sz="1400" kern="0" dirty="0">
                <a:latin typeface="Times New Roman" panose="02020603050405020304" pitchFamily="18" charset="0"/>
                <a:ea typeface="宋体" panose="02010600030101010101" pitchFamily="2" charset="-122"/>
              </a:rPr>
              <a:t>已有的信息资源数据库和信息资源目录系统进行建设的，通过与信息资源目录系统对接，获取资源目录分类和资源目录管理，在信息资源管理系统上进行各类信息资源数据分类管理、数据聚合分析、数据服务应用分析等，将数据内容、数据统计分析、对比分析等数据分析结果等应用服务展示在数据导航系统平台上。同时，</a:t>
            </a:r>
            <a:r>
              <a:rPr lang="zh-CN" altLang="zh-CN" sz="1400" kern="0" dirty="0" smtClean="0">
                <a:latin typeface="Times New Roman" panose="02020603050405020304" pitchFamily="18" charset="0"/>
                <a:ea typeface="宋体" panose="02010600030101010101" pitchFamily="2" charset="-122"/>
              </a:rPr>
              <a:t>在</a:t>
            </a:r>
            <a:r>
              <a:rPr lang="zh-CN" altLang="en-US" sz="1400" kern="0" dirty="0" smtClean="0">
                <a:latin typeface="Times New Roman" panose="02020603050405020304" pitchFamily="18" charset="0"/>
                <a:ea typeface="宋体" panose="02010600030101010101" pitchFamily="2" charset="-122"/>
              </a:rPr>
              <a:t>政府</a:t>
            </a:r>
            <a:r>
              <a:rPr lang="zh-CN" altLang="zh-CN" sz="1400" kern="0" dirty="0" smtClean="0">
                <a:latin typeface="Times New Roman" panose="02020603050405020304" pitchFamily="18" charset="0"/>
                <a:ea typeface="宋体" panose="02010600030101010101" pitchFamily="2" charset="-122"/>
              </a:rPr>
              <a:t>数据</a:t>
            </a:r>
            <a:r>
              <a:rPr lang="zh-CN" altLang="en-US" sz="1400" kern="0" dirty="0" smtClean="0">
                <a:latin typeface="Times New Roman" panose="02020603050405020304" pitchFamily="18" charset="0"/>
                <a:ea typeface="宋体" panose="02010600030101010101" pitchFamily="2" charset="-122"/>
              </a:rPr>
              <a:t>开放</a:t>
            </a:r>
            <a:r>
              <a:rPr lang="zh-CN" altLang="zh-CN" sz="1400" kern="0" dirty="0" smtClean="0">
                <a:latin typeface="Times New Roman" panose="02020603050405020304" pitchFamily="18" charset="0"/>
                <a:ea typeface="宋体" panose="02010600030101010101" pitchFamily="2" charset="-122"/>
              </a:rPr>
              <a:t>系统</a:t>
            </a:r>
            <a:r>
              <a:rPr lang="zh-CN" altLang="zh-CN" sz="1400" kern="0" dirty="0">
                <a:latin typeface="Times New Roman" panose="02020603050405020304" pitchFamily="18" charset="0"/>
                <a:ea typeface="宋体" panose="02010600030101010101" pitchFamily="2" charset="-122"/>
              </a:rPr>
              <a:t>平台上通过资源申请、资源审核和资源分配等方式为用户提供资源数据集和数据服务。</a:t>
            </a:r>
            <a:endParaRPr lang="zh-CN" altLang="zh-CN" sz="1400" kern="100" dirty="0">
              <a:effectLst/>
              <a:latin typeface="Times New Roman" panose="02020603050405020304" pitchFamily="18" charset="0"/>
              <a:ea typeface="仿宋_GB2312"/>
            </a:endParaRPr>
          </a:p>
        </p:txBody>
      </p:sp>
    </p:spTree>
    <p:extLst>
      <p:ext uri="{BB962C8B-B14F-4D97-AF65-F5344CB8AC3E}">
        <p14:creationId xmlns:p14="http://schemas.microsoft.com/office/powerpoint/2010/main" val="1505140429"/>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Arrow Bar"/>
          <p:cNvSpPr/>
          <p:nvPr/>
        </p:nvSpPr>
        <p:spPr bwMode="auto">
          <a:xfrm>
            <a:off x="1" y="1814412"/>
            <a:ext cx="12212641" cy="5057656"/>
          </a:xfrm>
          <a:prstGeom prst="rect">
            <a:avLst/>
          </a:prstGeom>
          <a:solidFill>
            <a:srgbClr val="093FB7"/>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394" tIns="45698" rIns="91394" bIns="45698" numCol="1" rtlCol="0" anchor="ctr" anchorCtr="0" compatLnSpc="1"/>
          <a:lstStyle/>
          <a:p>
            <a:pPr algn="ctr" defTabSz="913130"/>
            <a:endParaRPr lang="en-US" sz="2300" dirty="0">
              <a:solidFill>
                <a:schemeClr val="tx1">
                  <a:lumMod val="20000"/>
                  <a:lumOff val="80000"/>
                  <a:alpha val="99000"/>
                </a:schemeClr>
              </a:solidFill>
              <a:latin typeface="Segoe UI" pitchFamily="34" charset="0"/>
              <a:ea typeface="Segoe UI" pitchFamily="34" charset="0"/>
              <a:cs typeface="Segoe UI" pitchFamily="34" charset="0"/>
            </a:endParaRPr>
          </a:p>
        </p:txBody>
      </p:sp>
      <p:sp>
        <p:nvSpPr>
          <p:cNvPr id="3" name="TechEd Tile"/>
          <p:cNvSpPr/>
          <p:nvPr/>
        </p:nvSpPr>
        <p:spPr bwMode="auto">
          <a:xfrm>
            <a:off x="9394029" y="12116"/>
            <a:ext cx="2818613" cy="1499616"/>
          </a:xfrm>
          <a:prstGeom prst="rect">
            <a:avLst/>
          </a:prstGeom>
          <a:solidFill>
            <a:schemeClr val="bg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394" tIns="45698" rIns="91394" bIns="45698" numCol="1" rtlCol="0" anchor="ctr" anchorCtr="0" compatLnSpc="1"/>
          <a:lstStyle/>
          <a:p>
            <a:pPr algn="ctr" defTabSz="913130"/>
            <a:endParaRPr lang="en-US" sz="2300" dirty="0">
              <a:solidFill>
                <a:schemeClr val="tx1">
                  <a:lumMod val="20000"/>
                  <a:lumOff val="80000"/>
                  <a:alpha val="99000"/>
                </a:schemeClr>
              </a:solidFill>
              <a:latin typeface="Segoe UI" pitchFamily="34" charset="0"/>
              <a:ea typeface="Segoe UI" pitchFamily="34" charset="0"/>
              <a:cs typeface="Segoe UI" pitchFamily="34" charset="0"/>
            </a:endParaRPr>
          </a:p>
        </p:txBody>
      </p:sp>
      <p:sp>
        <p:nvSpPr>
          <p:cNvPr id="5" name="Title 1"/>
          <p:cNvSpPr txBox="1"/>
          <p:nvPr>
            <p:custDataLst>
              <p:tags r:id="rId1"/>
            </p:custDataLst>
          </p:nvPr>
        </p:nvSpPr>
        <p:spPr>
          <a:xfrm>
            <a:off x="2524127" y="3404918"/>
            <a:ext cx="7164388" cy="7461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8000" b="1" dirty="0" smtClean="0">
                <a:solidFill>
                  <a:schemeClr val="bg1"/>
                </a:solidFill>
                <a:latin typeface="微软雅黑" pitchFamily="34" charset="-122"/>
                <a:ea typeface="微软雅黑" pitchFamily="34" charset="-122"/>
              </a:rPr>
              <a:t>谢 谢</a:t>
            </a:r>
            <a:endParaRPr lang="zh-CN" altLang="en-US" sz="8000" b="1" dirty="0">
              <a:solidFill>
                <a:schemeClr val="bg1"/>
              </a:solidFill>
              <a:latin typeface="微软雅黑" pitchFamily="34" charset="-122"/>
              <a:ea typeface="微软雅黑" pitchFamily="34" charset="-122"/>
            </a:endParaRPr>
          </a:p>
        </p:txBody>
      </p:sp>
      <p:sp>
        <p:nvSpPr>
          <p:cNvPr id="6" name="TextBox 5"/>
          <p:cNvSpPr txBox="1"/>
          <p:nvPr>
            <p:custDataLst>
              <p:tags r:id="rId2"/>
            </p:custDataLst>
          </p:nvPr>
        </p:nvSpPr>
        <p:spPr>
          <a:xfrm>
            <a:off x="9642533" y="1870684"/>
            <a:ext cx="2230733" cy="400105"/>
          </a:xfrm>
          <a:prstGeom prst="rect">
            <a:avLst/>
          </a:prstGeom>
          <a:noFill/>
          <a:ln>
            <a:noFill/>
          </a:ln>
        </p:spPr>
        <p:txBody>
          <a:bodyPr wrap="none" lIns="121917" tIns="60958" rIns="121917" bIns="60958" rtlCol="0">
            <a:spAutoFit/>
          </a:bodyPr>
          <a:lstStyle/>
          <a:p>
            <a:pPr algn="r"/>
            <a:r>
              <a:rPr lang="zh-CN" altLang="en-US" b="1" dirty="0">
                <a:ln w="18415" cmpd="sng">
                  <a:noFill/>
                  <a:prstDash val="solid"/>
                </a:ln>
                <a:solidFill>
                  <a:schemeClr val="bg1"/>
                </a:solidFill>
                <a:latin typeface="微软雅黑" pitchFamily="34" charset="-122"/>
                <a:ea typeface="微软雅黑" pitchFamily="34" charset="-122"/>
              </a:rPr>
              <a:t>洞察大数 </a:t>
            </a:r>
            <a:r>
              <a:rPr lang="zh-CN" altLang="en-US" b="1" dirty="0" smtClean="0">
                <a:ln w="18415" cmpd="sng">
                  <a:noFill/>
                  <a:prstDash val="solid"/>
                </a:ln>
                <a:solidFill>
                  <a:schemeClr val="bg1"/>
                </a:solidFill>
                <a:latin typeface="微软雅黑" pitchFamily="34" charset="-122"/>
                <a:ea typeface="微软雅黑" pitchFamily="34" charset="-122"/>
              </a:rPr>
              <a:t>见微知著</a:t>
            </a:r>
            <a:endParaRPr lang="zh-CN" altLang="en-US" b="1" dirty="0">
              <a:ln w="18415" cmpd="sng">
                <a:noFill/>
                <a:prstDash val="solid"/>
              </a:ln>
              <a:solidFill>
                <a:schemeClr val="bg1"/>
              </a:solidFill>
              <a:latin typeface="微软雅黑" pitchFamily="34" charset="-122"/>
              <a:ea typeface="微软雅黑" pitchFamily="34" charset="-122"/>
            </a:endParaRPr>
          </a:p>
        </p:txBody>
      </p:sp>
      <p:sp>
        <p:nvSpPr>
          <p:cNvPr id="8" name="TextBox 7"/>
          <p:cNvSpPr txBox="1"/>
          <p:nvPr>
            <p:custDataLst>
              <p:tags r:id="rId3"/>
            </p:custDataLst>
          </p:nvPr>
        </p:nvSpPr>
        <p:spPr>
          <a:xfrm>
            <a:off x="2" y="6458719"/>
            <a:ext cx="12191998" cy="400105"/>
          </a:xfrm>
          <a:prstGeom prst="rect">
            <a:avLst/>
          </a:prstGeom>
          <a:solidFill>
            <a:schemeClr val="bg1"/>
          </a:solidFill>
          <a:ln>
            <a:noFill/>
          </a:ln>
        </p:spPr>
        <p:txBody>
          <a:bodyPr wrap="square" lIns="121917" tIns="60958" rIns="121917" bIns="60958" rtlCol="0">
            <a:spAutoFit/>
          </a:bodyPr>
          <a:lstStyle/>
          <a:p>
            <a:r>
              <a:rPr lang="zh-CN" altLang="en-US" b="1" smtClean="0">
                <a:ln w="18415" cmpd="sng">
                  <a:noFill/>
                  <a:prstDash val="solid"/>
                </a:ln>
                <a:solidFill>
                  <a:srgbClr val="093FB7"/>
                </a:solidFill>
                <a:latin typeface="微软雅黑" pitchFamily="34" charset="-122"/>
                <a:ea typeface="微软雅黑" pitchFamily="34" charset="-122"/>
              </a:rPr>
              <a:t>国家信息中心大数据应用中心</a:t>
            </a:r>
            <a:endParaRPr lang="zh-CN" altLang="en-US" b="1" dirty="0">
              <a:ln w="18415" cmpd="sng">
                <a:noFill/>
                <a:prstDash val="solid"/>
              </a:ln>
              <a:solidFill>
                <a:srgbClr val="093FB7"/>
              </a:solidFill>
              <a:latin typeface="微软雅黑" pitchFamily="34" charset="-122"/>
              <a:ea typeface="微软雅黑" pitchFamily="34" charset="-122"/>
            </a:endParaRPr>
          </a:p>
        </p:txBody>
      </p:sp>
    </p:spTree>
    <p:extLst>
      <p:ext uri="{BB962C8B-B14F-4D97-AF65-F5344CB8AC3E}">
        <p14:creationId xmlns:p14="http://schemas.microsoft.com/office/powerpoint/2010/main" val="632422309"/>
      </p:ext>
    </p:extLst>
  </p:cSld>
  <p:clrMapOvr>
    <a:masterClrMapping/>
  </p:clrMapOvr>
  <mc:AlternateContent xmlns:mc="http://schemas.openxmlformats.org/markup-compatibility/2006" xmlns:p14="http://schemas.microsoft.com/office/powerpoint/2010/main">
    <mc:Choice Requires="p14">
      <p:transition spd="slow" p14:dur="1200">
        <p14:prism dir="d"/>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51HGYOs5r0SufMBrcPxXU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ZAtQj7cKvUiuaBhyxmPHq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LPqVj93E.ECIC.SzrOdcQ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ZAtQj7cKvUiuaBhyxmPHq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LPqVj93E.ECIC.SzrOdcQ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LPqVj93E.ECIC.SzrOdcQg"/>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7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75000"/>
          </a:schemeClr>
        </a:solidFill>
        <a:ln>
          <a:noFill/>
        </a:ln>
      </a:spPr>
      <a:bodyPr rot="0" spcFirstLastPara="0" vertOverflow="overflow" horzOverflow="overflow" vert="horz" wrap="square" lIns="91440" tIns="45720" rIns="91440" bIns="45720" numCol="1" spcCol="0" rtlCol="0" fromWordArt="0" anchor="ctr" anchorCtr="0" forceAA="0" compatLnSpc="1">
        <a:noAutofit/>
      </a:bodyPr>
      <a:lstStyle>
        <a:defPPr algn="ctr">
          <a:defRPr>
            <a:solidFill>
              <a:schemeClr val="bg1"/>
            </a:solidFill>
          </a:defRPr>
        </a:defPPr>
      </a:lstStyle>
      <a:style>
        <a:lnRef idx="1">
          <a:schemeClr val="accent1"/>
        </a:lnRef>
        <a:fillRef idx="0">
          <a:schemeClr val="accent1"/>
        </a:fillRef>
        <a:effectRef idx="0">
          <a:schemeClr val="accent1"/>
        </a:effectRef>
        <a:fontRef idx="minor">
          <a:schemeClr val="tx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409</TotalTime>
  <Words>4288</Words>
  <Application>Microsoft Office PowerPoint</Application>
  <PresentationFormat>宽屏</PresentationFormat>
  <Paragraphs>223</Paragraphs>
  <Slides>41</Slides>
  <Notes>2</Notes>
  <HiddenSlides>0</HiddenSlides>
  <MMClips>0</MMClips>
  <ScaleCrop>false</ScaleCrop>
  <HeadingPairs>
    <vt:vector size="8" baseType="variant">
      <vt:variant>
        <vt:lpstr>已用的字体</vt:lpstr>
      </vt:variant>
      <vt:variant>
        <vt:i4>14</vt:i4>
      </vt:variant>
      <vt:variant>
        <vt:lpstr>主题</vt:lpstr>
      </vt:variant>
      <vt:variant>
        <vt:i4>2</vt:i4>
      </vt:variant>
      <vt:variant>
        <vt:lpstr>嵌入 OLE 服务器</vt:lpstr>
      </vt:variant>
      <vt:variant>
        <vt:i4>1</vt:i4>
      </vt:variant>
      <vt:variant>
        <vt:lpstr>幻灯片标题</vt:lpstr>
      </vt:variant>
      <vt:variant>
        <vt:i4>41</vt:i4>
      </vt:variant>
    </vt:vector>
  </HeadingPairs>
  <TitlesOfParts>
    <vt:vector size="58" baseType="lpstr">
      <vt:lpstr>Times New Roman</vt:lpstr>
      <vt:lpstr>Arial</vt:lpstr>
      <vt:lpstr>微软雅黑</vt:lpstr>
      <vt:lpstr>华文宋体</vt:lpstr>
      <vt:lpstr>Franklin Gothic Medium</vt:lpstr>
      <vt:lpstr>仿宋_GB2312</vt:lpstr>
      <vt:lpstr>宋体</vt:lpstr>
      <vt:lpstr>Wingdings</vt:lpstr>
      <vt:lpstr>Segoe UI</vt:lpstr>
      <vt:lpstr>Calibri Light</vt:lpstr>
      <vt:lpstr>隶书</vt:lpstr>
      <vt:lpstr>华文细黑</vt:lpstr>
      <vt:lpstr>Calibri</vt:lpstr>
      <vt:lpstr>HYg2gj</vt:lpstr>
      <vt:lpstr>Office 主题</vt:lpstr>
      <vt:lpstr>自定义设计方案</vt:lpstr>
      <vt:lpstr>think-cell Slide</vt:lpstr>
      <vt:lpstr>大数据体系和应用实例</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Mcx</dc:creator>
  <cp:lastModifiedBy>Yanghaifeng</cp:lastModifiedBy>
  <cp:revision>943</cp:revision>
  <dcterms:created xsi:type="dcterms:W3CDTF">2014-11-23T16:31:00Z</dcterms:created>
  <dcterms:modified xsi:type="dcterms:W3CDTF">2016-11-05T13:27:03Z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2052-10.1.0.5777</vt:lpwstr>
  </property>
</Properties>
</file>